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Now Bold" charset="1" panose="00000800000000000000"/>
      <p:regular r:id="rId26"/>
    </p:embeddedFont>
    <p:embeddedFont>
      <p:font typeface="DM Sans" charset="1" panose="00000000000000000000"/>
      <p:regular r:id="rId27"/>
    </p:embeddedFont>
    <p:embeddedFont>
      <p:font typeface="DM Sans Bold Italics" charset="1" panose="00000000000000000000"/>
      <p:regular r:id="rId28"/>
    </p:embeddedFont>
    <p:embeddedFont>
      <p:font typeface="DM Sans Italics" charset="1" panose="00000000000000000000"/>
      <p:regular r:id="rId29"/>
    </p:embeddedFont>
    <p:embeddedFont>
      <p:font typeface="Elika Gorica" charset="1" panose="00000000000000000000"/>
      <p:regular r:id="rId30"/>
    </p:embeddedFont>
    <p:embeddedFont>
      <p:font typeface="March Rough" charset="1" panose="02000500000000000000"/>
      <p:regular r:id="rId31"/>
    </p:embeddedFont>
    <p:embeddedFont>
      <p:font typeface="DM Sans Bold" charset="1" panose="000000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11" Target="../media/image60.png" Type="http://schemas.openxmlformats.org/officeDocument/2006/relationships/image"/><Relationship Id="rId12" Target="../media/image61.png" Type="http://schemas.openxmlformats.org/officeDocument/2006/relationships/image"/><Relationship Id="rId13" Target="../media/image62.png" Type="http://schemas.openxmlformats.org/officeDocument/2006/relationships/image"/><Relationship Id="rId14" Target="../media/image63.png" Type="http://schemas.openxmlformats.org/officeDocument/2006/relationships/image"/><Relationship Id="rId15" Target="../media/image64.png" Type="http://schemas.openxmlformats.org/officeDocument/2006/relationships/image"/><Relationship Id="rId16" Target="../media/image65.png" Type="http://schemas.openxmlformats.org/officeDocument/2006/relationships/image"/><Relationship Id="rId17" Target="../media/image66.png" Type="http://schemas.openxmlformats.org/officeDocument/2006/relationships/image"/><Relationship Id="rId18" Target="../media/image67.png" Type="http://schemas.openxmlformats.org/officeDocument/2006/relationships/image"/><Relationship Id="rId19" Target="../media/image68.png" Type="http://schemas.openxmlformats.org/officeDocument/2006/relationships/image"/><Relationship Id="rId2" Target="../media/image53.png" Type="http://schemas.openxmlformats.org/officeDocument/2006/relationships/image"/><Relationship Id="rId20" Target="../media/image69.png" Type="http://schemas.openxmlformats.org/officeDocument/2006/relationships/image"/><Relationship Id="rId21" Target="../media/image70.png" Type="http://schemas.openxmlformats.org/officeDocument/2006/relationships/image"/><Relationship Id="rId22" Target="../media/image3.png" Type="http://schemas.openxmlformats.org/officeDocument/2006/relationships/image"/><Relationship Id="rId23" Target="../media/image4.svg" Type="http://schemas.openxmlformats.org/officeDocument/2006/relationships/image"/><Relationship Id="rId24" Target="../media/image13.png" Type="http://schemas.openxmlformats.org/officeDocument/2006/relationships/image"/><Relationship Id="rId25" Target="../media/image14.svg" Type="http://schemas.openxmlformats.org/officeDocument/2006/relationships/image"/><Relationship Id="rId26" Target="../media/image71.png" Type="http://schemas.openxmlformats.org/officeDocument/2006/relationships/image"/><Relationship Id="rId27" Target="../media/image72.png" Type="http://schemas.openxmlformats.org/officeDocument/2006/relationships/image"/><Relationship Id="rId3" Target="../media/image54.png" Type="http://schemas.openxmlformats.org/officeDocument/2006/relationships/image"/><Relationship Id="rId4" Target="../media/image55.png" Type="http://schemas.openxmlformats.org/officeDocument/2006/relationships/image"/><Relationship Id="rId5" Target="../media/image56.pn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../media/image57.png" Type="http://schemas.openxmlformats.org/officeDocument/2006/relationships/image"/><Relationship Id="rId9" Target="../media/image5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74.png" Type="http://schemas.openxmlformats.org/officeDocument/2006/relationships/image"/><Relationship Id="rId6" Target="../media/image7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1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54.png" Type="http://schemas.openxmlformats.org/officeDocument/2006/relationships/image"/><Relationship Id="rId8" Target="../media/image79.pn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2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83.png" Type="http://schemas.openxmlformats.org/officeDocument/2006/relationships/image"/><Relationship Id="rId6" Target="../media/image8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1.png" Type="http://schemas.openxmlformats.org/officeDocument/2006/relationships/image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85.png" Type="http://schemas.openxmlformats.org/officeDocument/2006/relationships/image"/><Relationship Id="rId5" Target="../media/image86.png" Type="http://schemas.openxmlformats.org/officeDocument/2006/relationships/image"/><Relationship Id="rId6" Target="../media/image87.png" Type="http://schemas.openxmlformats.org/officeDocument/2006/relationships/image"/><Relationship Id="rId7" Target="../media/image88.png" Type="http://schemas.openxmlformats.org/officeDocument/2006/relationships/image"/><Relationship Id="rId8" Target="../media/image89.png" Type="http://schemas.openxmlformats.org/officeDocument/2006/relationships/image"/><Relationship Id="rId9" Target="../media/image9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92.jpeg" Type="http://schemas.openxmlformats.org/officeDocument/2006/relationships/image"/><Relationship Id="rId5" Target="../media/image93.png" Type="http://schemas.openxmlformats.org/officeDocument/2006/relationships/image"/><Relationship Id="rId6" Target="../media/image94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3.png" Type="http://schemas.openxmlformats.org/officeDocument/2006/relationships/image"/><Relationship Id="rId11" Target="../media/image104.png" Type="http://schemas.openxmlformats.org/officeDocument/2006/relationships/image"/><Relationship Id="rId2" Target="../media/image95.png" Type="http://schemas.openxmlformats.org/officeDocument/2006/relationships/image"/><Relationship Id="rId3" Target="../media/image96.svg" Type="http://schemas.openxmlformats.org/officeDocument/2006/relationships/image"/><Relationship Id="rId4" Target="../media/image97.png" Type="http://schemas.openxmlformats.org/officeDocument/2006/relationships/image"/><Relationship Id="rId5" Target="../media/image98.png" Type="http://schemas.openxmlformats.org/officeDocument/2006/relationships/image"/><Relationship Id="rId6" Target="../media/image99.png" Type="http://schemas.openxmlformats.org/officeDocument/2006/relationships/image"/><Relationship Id="rId7" Target="../media/image100.png" Type="http://schemas.openxmlformats.org/officeDocument/2006/relationships/image"/><Relationship Id="rId8" Target="../media/image101.png" Type="http://schemas.openxmlformats.org/officeDocument/2006/relationships/image"/><Relationship Id="rId9" Target="../media/image10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5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6.png" Type="http://schemas.openxmlformats.org/officeDocument/2006/relationships/image"/><Relationship Id="rId3" Target="../media/image107.png" Type="http://schemas.openxmlformats.org/officeDocument/2006/relationships/image"/><Relationship Id="rId4" Target="../media/image108.jpeg" Type="http://schemas.openxmlformats.org/officeDocument/2006/relationships/image"/><Relationship Id="rId5" Target="../media/image109.png" Type="http://schemas.openxmlformats.org/officeDocument/2006/relationships/image"/><Relationship Id="rId6" Target="../media/image110.png" Type="http://schemas.openxmlformats.org/officeDocument/2006/relationships/image"/><Relationship Id="rId7" Target="../media/image11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12.jpeg" Type="http://schemas.openxmlformats.org/officeDocument/2006/relationships/image"/><Relationship Id="rId5" Target="../media/image113.png" Type="http://schemas.openxmlformats.org/officeDocument/2006/relationships/image"/><Relationship Id="rId6" Target="../media/image11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21.png" Type="http://schemas.openxmlformats.org/officeDocument/2006/relationships/image"/><Relationship Id="rId13" Target="../media/image22.png" Type="http://schemas.openxmlformats.org/officeDocument/2006/relationships/image"/><Relationship Id="rId14" Target="../media/image23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svg" Type="http://schemas.openxmlformats.org/officeDocument/2006/relationships/image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2.pn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png" Type="http://schemas.openxmlformats.org/officeDocument/2006/relationships/image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Relationship Id="rId8" Target="../media/image47.png" Type="http://schemas.openxmlformats.org/officeDocument/2006/relationships/image"/><Relationship Id="rId9" Target="../media/image4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21419" y="3647260"/>
            <a:ext cx="2845162" cy="3794842"/>
            <a:chOff x="0" y="0"/>
            <a:chExt cx="862412" cy="11502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2412" cy="1150274"/>
            </a:xfrm>
            <a:custGeom>
              <a:avLst/>
              <a:gdLst/>
              <a:ahLst/>
              <a:cxnLst/>
              <a:rect r="r" b="b" t="t" l="l"/>
              <a:pathLst>
                <a:path h="1150274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150274"/>
                  </a:lnTo>
                  <a:lnTo>
                    <a:pt x="0" y="1150274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62412" cy="11978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7879762" y="3806182"/>
            <a:ext cx="2448475" cy="2438911"/>
            <a:chOff x="0" y="0"/>
            <a:chExt cx="6502400" cy="6477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10566" t="0" r="-10566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7721419" y="8274283"/>
            <a:ext cx="2845162" cy="301305"/>
          </a:xfrm>
          <a:custGeom>
            <a:avLst/>
            <a:gdLst/>
            <a:ahLst/>
            <a:cxnLst/>
            <a:rect r="r" b="b" t="t" l="l"/>
            <a:pathLst>
              <a:path h="301305" w="2845162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690640" y="-1543050"/>
            <a:ext cx="19210521" cy="4453378"/>
            <a:chOff x="0" y="0"/>
            <a:chExt cx="5059561" cy="117290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059561" cy="1172906"/>
            </a:xfrm>
            <a:custGeom>
              <a:avLst/>
              <a:gdLst/>
              <a:ahLst/>
              <a:cxnLst/>
              <a:rect r="r" b="b" t="t" l="l"/>
              <a:pathLst>
                <a:path h="1172906" w="5059561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6804754" y="9074551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363441" y="-390286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398071" y="-136788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00991" y="9922935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2127491" y="7680226"/>
            <a:ext cx="15131809" cy="1304925"/>
            <a:chOff x="0" y="0"/>
            <a:chExt cx="3985333" cy="34368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985333" cy="343684"/>
            </a:xfrm>
            <a:custGeom>
              <a:avLst/>
              <a:gdLst/>
              <a:ahLst/>
              <a:cxnLst/>
              <a:rect r="r" b="b" t="t" l="l"/>
              <a:pathLst>
                <a:path h="343684" w="3985333">
                  <a:moveTo>
                    <a:pt x="26093" y="0"/>
                  </a:moveTo>
                  <a:lnTo>
                    <a:pt x="3959239" y="0"/>
                  </a:lnTo>
                  <a:cubicBezTo>
                    <a:pt x="3966160" y="0"/>
                    <a:pt x="3972797" y="2749"/>
                    <a:pt x="3977690" y="7643"/>
                  </a:cubicBezTo>
                  <a:cubicBezTo>
                    <a:pt x="3982584" y="12536"/>
                    <a:pt x="3985333" y="19173"/>
                    <a:pt x="3985333" y="26093"/>
                  </a:cubicBezTo>
                  <a:lnTo>
                    <a:pt x="3985333" y="317591"/>
                  </a:lnTo>
                  <a:cubicBezTo>
                    <a:pt x="3985333" y="332002"/>
                    <a:pt x="3973650" y="343684"/>
                    <a:pt x="3959239" y="343684"/>
                  </a:cubicBezTo>
                  <a:lnTo>
                    <a:pt x="26093" y="343684"/>
                  </a:lnTo>
                  <a:cubicBezTo>
                    <a:pt x="19173" y="343684"/>
                    <a:pt x="12536" y="340935"/>
                    <a:pt x="7643" y="336041"/>
                  </a:cubicBezTo>
                  <a:cubicBezTo>
                    <a:pt x="2749" y="331148"/>
                    <a:pt x="0" y="324511"/>
                    <a:pt x="0" y="317591"/>
                  </a:cubicBezTo>
                  <a:lnTo>
                    <a:pt x="0" y="26093"/>
                  </a:lnTo>
                  <a:cubicBezTo>
                    <a:pt x="0" y="19173"/>
                    <a:pt x="2749" y="12536"/>
                    <a:pt x="7643" y="7643"/>
                  </a:cubicBezTo>
                  <a:cubicBezTo>
                    <a:pt x="12536" y="2749"/>
                    <a:pt x="19173" y="0"/>
                    <a:pt x="26093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3985333" cy="3913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3919280" y="1626663"/>
            <a:ext cx="10450651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About Me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235227" y="6484077"/>
            <a:ext cx="1817546" cy="741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Anupam Singh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395460" y="7949820"/>
            <a:ext cx="14663386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9"/>
              </a:lnSpc>
              <a:spcBef>
                <a:spcPct val="0"/>
              </a:spcBef>
            </a:pPr>
            <a:r>
              <a:rPr lang="en-US" sz="2574">
                <a:solidFill>
                  <a:srgbClr val="F6FCFE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I am an aspiring data analyst harboring a proclivity towards engaging with my connections on LinkedIn through Data related content.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99382" y="-54747"/>
            <a:ext cx="8958965" cy="9313047"/>
            <a:chOff x="0" y="0"/>
            <a:chExt cx="6108573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28454" t="0" r="-28454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380590" y="8356856"/>
            <a:ext cx="1802889" cy="1802889"/>
          </a:xfrm>
          <a:custGeom>
            <a:avLst/>
            <a:gdLst/>
            <a:ahLst/>
            <a:cxnLst/>
            <a:rect r="r" b="b" t="t" l="l"/>
            <a:pathLst>
              <a:path h="1802889" w="1802889">
                <a:moveTo>
                  <a:pt x="0" y="0"/>
                </a:moveTo>
                <a:lnTo>
                  <a:pt x="1802888" y="0"/>
                </a:lnTo>
                <a:lnTo>
                  <a:pt x="1802888" y="1802888"/>
                </a:lnTo>
                <a:lnTo>
                  <a:pt x="0" y="18028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0590" y="0"/>
            <a:ext cx="2293320" cy="2293320"/>
          </a:xfrm>
          <a:custGeom>
            <a:avLst/>
            <a:gdLst/>
            <a:ahLst/>
            <a:cxnLst/>
            <a:rect r="r" b="b" t="t" l="l"/>
            <a:pathLst>
              <a:path h="2293320" w="2293320">
                <a:moveTo>
                  <a:pt x="0" y="0"/>
                </a:moveTo>
                <a:lnTo>
                  <a:pt x="2293320" y="0"/>
                </a:lnTo>
                <a:lnTo>
                  <a:pt x="2293320" y="2293320"/>
                </a:lnTo>
                <a:lnTo>
                  <a:pt x="0" y="2293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543050" y="-54747"/>
            <a:ext cx="2760734" cy="10341747"/>
            <a:chOff x="0" y="0"/>
            <a:chExt cx="727107" cy="27237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27107" cy="2723752"/>
            </a:xfrm>
            <a:custGeom>
              <a:avLst/>
              <a:gdLst/>
              <a:ahLst/>
              <a:cxnLst/>
              <a:rect r="r" b="b" t="t" l="l"/>
              <a:pathLst>
                <a:path h="2723752" w="727107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015054" y="1659368"/>
            <a:ext cx="2604977" cy="2604977"/>
          </a:xfrm>
          <a:custGeom>
            <a:avLst/>
            <a:gdLst/>
            <a:ahLst/>
            <a:cxnLst/>
            <a:rect r="r" b="b" t="t" l="l"/>
            <a:pathLst>
              <a:path h="2604977" w="2604977">
                <a:moveTo>
                  <a:pt x="0" y="0"/>
                </a:moveTo>
                <a:lnTo>
                  <a:pt x="2604977" y="0"/>
                </a:lnTo>
                <a:lnTo>
                  <a:pt x="2604977" y="2604977"/>
                </a:lnTo>
                <a:lnTo>
                  <a:pt x="0" y="26049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291559" y="4254820"/>
            <a:ext cx="8051966" cy="1393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44"/>
              </a:lnSpc>
              <a:spcBef>
                <a:spcPct val="0"/>
              </a:spcBef>
            </a:pPr>
            <a:r>
              <a:rPr lang="en-US" sz="453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UNDERPERFORMING KPI ANALYSIS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92528" y="5978160"/>
            <a:ext cx="7863374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US" sz="3000" spc="294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Which KPI is underperforming after the 5G launch?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8175" y="1677068"/>
            <a:ext cx="1810047" cy="1127010"/>
          </a:xfrm>
          <a:custGeom>
            <a:avLst/>
            <a:gdLst/>
            <a:ahLst/>
            <a:cxnLst/>
            <a:rect r="r" b="b" t="t" l="l"/>
            <a:pathLst>
              <a:path h="1127010" w="1810047">
                <a:moveTo>
                  <a:pt x="0" y="0"/>
                </a:moveTo>
                <a:lnTo>
                  <a:pt x="1810047" y="0"/>
                </a:lnTo>
                <a:lnTo>
                  <a:pt x="1810047" y="1127010"/>
                </a:lnTo>
                <a:lnTo>
                  <a:pt x="0" y="11270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96254" y="1998021"/>
            <a:ext cx="464313" cy="485104"/>
          </a:xfrm>
          <a:custGeom>
            <a:avLst/>
            <a:gdLst/>
            <a:ahLst/>
            <a:cxnLst/>
            <a:rect r="r" b="b" t="t" l="l"/>
            <a:pathLst>
              <a:path h="485104" w="464313">
                <a:moveTo>
                  <a:pt x="0" y="0"/>
                </a:moveTo>
                <a:lnTo>
                  <a:pt x="464314" y="0"/>
                </a:lnTo>
                <a:lnTo>
                  <a:pt x="464314" y="485103"/>
                </a:lnTo>
                <a:lnTo>
                  <a:pt x="0" y="4851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6942" y="2712945"/>
            <a:ext cx="2742938" cy="387782"/>
          </a:xfrm>
          <a:custGeom>
            <a:avLst/>
            <a:gdLst/>
            <a:ahLst/>
            <a:cxnLst/>
            <a:rect r="r" b="b" t="t" l="l"/>
            <a:pathLst>
              <a:path h="387782" w="2742938">
                <a:moveTo>
                  <a:pt x="0" y="0"/>
                </a:moveTo>
                <a:lnTo>
                  <a:pt x="2742938" y="0"/>
                </a:lnTo>
                <a:lnTo>
                  <a:pt x="2742938" y="387783"/>
                </a:lnTo>
                <a:lnTo>
                  <a:pt x="0" y="3877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9317" r="0" b="-3769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60771" y="3069319"/>
            <a:ext cx="1794385" cy="1122554"/>
          </a:xfrm>
          <a:custGeom>
            <a:avLst/>
            <a:gdLst/>
            <a:ahLst/>
            <a:cxnLst/>
            <a:rect r="r" b="b" t="t" l="l"/>
            <a:pathLst>
              <a:path h="1122554" w="1794385">
                <a:moveTo>
                  <a:pt x="0" y="0"/>
                </a:moveTo>
                <a:lnTo>
                  <a:pt x="1794385" y="0"/>
                </a:lnTo>
                <a:lnTo>
                  <a:pt x="1794385" y="1122553"/>
                </a:lnTo>
                <a:lnTo>
                  <a:pt x="0" y="11225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3582459" y="-3102943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8" y="0"/>
                </a:lnTo>
                <a:lnTo>
                  <a:pt x="6452848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971784"/>
            <a:ext cx="8876917" cy="4181688"/>
          </a:xfrm>
          <a:custGeom>
            <a:avLst/>
            <a:gdLst/>
            <a:ahLst/>
            <a:cxnLst/>
            <a:rect r="r" b="b" t="t" l="l"/>
            <a:pathLst>
              <a:path h="4181688" w="8876917">
                <a:moveTo>
                  <a:pt x="0" y="0"/>
                </a:moveTo>
                <a:lnTo>
                  <a:pt x="8876917" y="0"/>
                </a:lnTo>
                <a:lnTo>
                  <a:pt x="8876917" y="4181688"/>
                </a:lnTo>
                <a:lnTo>
                  <a:pt x="0" y="41816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587240" y="1521944"/>
            <a:ext cx="3185736" cy="646249"/>
          </a:xfrm>
          <a:custGeom>
            <a:avLst/>
            <a:gdLst/>
            <a:ahLst/>
            <a:cxnLst/>
            <a:rect r="r" b="b" t="t" l="l"/>
            <a:pathLst>
              <a:path h="646249" w="3185736">
                <a:moveTo>
                  <a:pt x="0" y="0"/>
                </a:moveTo>
                <a:lnTo>
                  <a:pt x="3185736" y="0"/>
                </a:lnTo>
                <a:lnTo>
                  <a:pt x="3185736" y="646249"/>
                </a:lnTo>
                <a:lnTo>
                  <a:pt x="0" y="6462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87240" y="2409398"/>
            <a:ext cx="3185736" cy="640757"/>
          </a:xfrm>
          <a:custGeom>
            <a:avLst/>
            <a:gdLst/>
            <a:ahLst/>
            <a:cxnLst/>
            <a:rect r="r" b="b" t="t" l="l"/>
            <a:pathLst>
              <a:path h="640757" w="3185736">
                <a:moveTo>
                  <a:pt x="0" y="0"/>
                </a:moveTo>
                <a:lnTo>
                  <a:pt x="3185736" y="0"/>
                </a:lnTo>
                <a:lnTo>
                  <a:pt x="3185736" y="640758"/>
                </a:lnTo>
                <a:lnTo>
                  <a:pt x="0" y="6407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587240" y="3291361"/>
            <a:ext cx="3185736" cy="649782"/>
          </a:xfrm>
          <a:custGeom>
            <a:avLst/>
            <a:gdLst/>
            <a:ahLst/>
            <a:cxnLst/>
            <a:rect r="r" b="b" t="t" l="l"/>
            <a:pathLst>
              <a:path h="649782" w="3185736">
                <a:moveTo>
                  <a:pt x="0" y="0"/>
                </a:moveTo>
                <a:lnTo>
                  <a:pt x="3185736" y="0"/>
                </a:lnTo>
                <a:lnTo>
                  <a:pt x="3185736" y="649781"/>
                </a:lnTo>
                <a:lnTo>
                  <a:pt x="0" y="64978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587240" y="4182347"/>
            <a:ext cx="3185736" cy="640757"/>
          </a:xfrm>
          <a:custGeom>
            <a:avLst/>
            <a:gdLst/>
            <a:ahLst/>
            <a:cxnLst/>
            <a:rect r="r" b="b" t="t" l="l"/>
            <a:pathLst>
              <a:path h="640757" w="3185736">
                <a:moveTo>
                  <a:pt x="0" y="0"/>
                </a:moveTo>
                <a:lnTo>
                  <a:pt x="3185736" y="0"/>
                </a:lnTo>
                <a:lnTo>
                  <a:pt x="3185736" y="640758"/>
                </a:lnTo>
                <a:lnTo>
                  <a:pt x="0" y="64075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 flipH="true" flipV="true">
            <a:off x="8772976" y="1845069"/>
            <a:ext cx="5502061" cy="89718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 flipH="true">
            <a:off x="8777151" y="2493436"/>
            <a:ext cx="6387798" cy="208133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 flipH="true">
            <a:off x="8772976" y="1920740"/>
            <a:ext cx="8483170" cy="1695512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 flipH="true">
            <a:off x="8773711" y="3616252"/>
            <a:ext cx="1314348" cy="900576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638175" y="6287381"/>
            <a:ext cx="1810047" cy="1071418"/>
          </a:xfrm>
          <a:custGeom>
            <a:avLst/>
            <a:gdLst/>
            <a:ahLst/>
            <a:cxnLst/>
            <a:rect r="r" b="b" t="t" l="l"/>
            <a:pathLst>
              <a:path h="1071418" w="1810047">
                <a:moveTo>
                  <a:pt x="0" y="0"/>
                </a:moveTo>
                <a:lnTo>
                  <a:pt x="1810047" y="0"/>
                </a:lnTo>
                <a:lnTo>
                  <a:pt x="1810047" y="1071418"/>
                </a:lnTo>
                <a:lnTo>
                  <a:pt x="0" y="107141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450609" y="6580381"/>
            <a:ext cx="509959" cy="533139"/>
          </a:xfrm>
          <a:custGeom>
            <a:avLst/>
            <a:gdLst/>
            <a:ahLst/>
            <a:cxnLst/>
            <a:rect r="r" b="b" t="t" l="l"/>
            <a:pathLst>
              <a:path h="533139" w="509959">
                <a:moveTo>
                  <a:pt x="0" y="0"/>
                </a:moveTo>
                <a:lnTo>
                  <a:pt x="509959" y="0"/>
                </a:lnTo>
                <a:lnTo>
                  <a:pt x="509959" y="533139"/>
                </a:lnTo>
                <a:lnTo>
                  <a:pt x="0" y="53313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56942" y="7342120"/>
            <a:ext cx="2742938" cy="379905"/>
          </a:xfrm>
          <a:custGeom>
            <a:avLst/>
            <a:gdLst/>
            <a:ahLst/>
            <a:cxnLst/>
            <a:rect r="r" b="b" t="t" l="l"/>
            <a:pathLst>
              <a:path h="379905" w="2742938">
                <a:moveTo>
                  <a:pt x="0" y="0"/>
                </a:moveTo>
                <a:lnTo>
                  <a:pt x="2742938" y="0"/>
                </a:lnTo>
                <a:lnTo>
                  <a:pt x="2742938" y="379905"/>
                </a:lnTo>
                <a:lnTo>
                  <a:pt x="0" y="37990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-31969" r="0" b="-24887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741097" y="7682649"/>
            <a:ext cx="1794385" cy="1122554"/>
          </a:xfrm>
          <a:custGeom>
            <a:avLst/>
            <a:gdLst/>
            <a:ahLst/>
            <a:cxnLst/>
            <a:rect r="r" b="b" t="t" l="l"/>
            <a:pathLst>
              <a:path h="1122554" w="1794385">
                <a:moveTo>
                  <a:pt x="0" y="0"/>
                </a:moveTo>
                <a:lnTo>
                  <a:pt x="1794385" y="0"/>
                </a:lnTo>
                <a:lnTo>
                  <a:pt x="1794385" y="1122554"/>
                </a:lnTo>
                <a:lnTo>
                  <a:pt x="0" y="112255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144000" y="5515605"/>
            <a:ext cx="8876917" cy="4181688"/>
          </a:xfrm>
          <a:custGeom>
            <a:avLst/>
            <a:gdLst/>
            <a:ahLst/>
            <a:cxnLst/>
            <a:rect r="r" b="b" t="t" l="l"/>
            <a:pathLst>
              <a:path h="4181688" w="8876917">
                <a:moveTo>
                  <a:pt x="0" y="0"/>
                </a:moveTo>
                <a:lnTo>
                  <a:pt x="8876917" y="0"/>
                </a:lnTo>
                <a:lnTo>
                  <a:pt x="8876917" y="4181688"/>
                </a:lnTo>
                <a:lnTo>
                  <a:pt x="0" y="418168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589328" y="6171805"/>
            <a:ext cx="3185736" cy="659438"/>
          </a:xfrm>
          <a:custGeom>
            <a:avLst/>
            <a:gdLst/>
            <a:ahLst/>
            <a:cxnLst/>
            <a:rect r="r" b="b" t="t" l="l"/>
            <a:pathLst>
              <a:path h="659438" w="3185736">
                <a:moveTo>
                  <a:pt x="0" y="0"/>
                </a:moveTo>
                <a:lnTo>
                  <a:pt x="3185736" y="0"/>
                </a:lnTo>
                <a:lnTo>
                  <a:pt x="3185736" y="659438"/>
                </a:lnTo>
                <a:lnTo>
                  <a:pt x="0" y="65943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5584172" y="7047474"/>
            <a:ext cx="3189911" cy="660302"/>
          </a:xfrm>
          <a:custGeom>
            <a:avLst/>
            <a:gdLst/>
            <a:ahLst/>
            <a:cxnLst/>
            <a:rect r="r" b="b" t="t" l="l"/>
            <a:pathLst>
              <a:path h="660302" w="3189911">
                <a:moveTo>
                  <a:pt x="0" y="0"/>
                </a:moveTo>
                <a:lnTo>
                  <a:pt x="3189911" y="0"/>
                </a:lnTo>
                <a:lnTo>
                  <a:pt x="3189911" y="660302"/>
                </a:lnTo>
                <a:lnTo>
                  <a:pt x="0" y="660302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5587240" y="7924008"/>
            <a:ext cx="3189911" cy="660302"/>
          </a:xfrm>
          <a:custGeom>
            <a:avLst/>
            <a:gdLst/>
            <a:ahLst/>
            <a:cxnLst/>
            <a:rect r="r" b="b" t="t" l="l"/>
            <a:pathLst>
              <a:path h="660302" w="3189911">
                <a:moveTo>
                  <a:pt x="0" y="0"/>
                </a:moveTo>
                <a:lnTo>
                  <a:pt x="3189911" y="0"/>
                </a:lnTo>
                <a:lnTo>
                  <a:pt x="3189911" y="660302"/>
                </a:lnTo>
                <a:lnTo>
                  <a:pt x="0" y="660302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5594946" y="8800541"/>
            <a:ext cx="3189911" cy="660302"/>
          </a:xfrm>
          <a:custGeom>
            <a:avLst/>
            <a:gdLst/>
            <a:ahLst/>
            <a:cxnLst/>
            <a:rect r="r" b="b" t="t" l="l"/>
            <a:pathLst>
              <a:path h="660302" w="3189911">
                <a:moveTo>
                  <a:pt x="0" y="0"/>
                </a:moveTo>
                <a:lnTo>
                  <a:pt x="3189911" y="0"/>
                </a:lnTo>
                <a:lnTo>
                  <a:pt x="3189911" y="660302"/>
                </a:lnTo>
                <a:lnTo>
                  <a:pt x="0" y="660302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AutoShape 25" id="25"/>
          <p:cNvSpPr/>
          <p:nvPr/>
        </p:nvSpPr>
        <p:spPr>
          <a:xfrm flipH="true" flipV="true">
            <a:off x="8775064" y="6501524"/>
            <a:ext cx="3600092" cy="1532558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6" id="26"/>
          <p:cNvSpPr/>
          <p:nvPr/>
        </p:nvSpPr>
        <p:spPr>
          <a:xfrm flipH="true">
            <a:off x="8774083" y="6605917"/>
            <a:ext cx="8146414" cy="771708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7" id="27"/>
          <p:cNvSpPr/>
          <p:nvPr/>
        </p:nvSpPr>
        <p:spPr>
          <a:xfrm flipH="true">
            <a:off x="8777151" y="6922487"/>
            <a:ext cx="7693732" cy="1331672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8" id="28"/>
          <p:cNvSpPr/>
          <p:nvPr/>
        </p:nvSpPr>
        <p:spPr>
          <a:xfrm flipH="true">
            <a:off x="8784857" y="8291130"/>
            <a:ext cx="1310908" cy="839562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9" id="29"/>
          <p:cNvSpPr/>
          <p:nvPr/>
        </p:nvSpPr>
        <p:spPr>
          <a:xfrm flipH="false" flipV="false" rot="0">
            <a:off x="127256" y="8871057"/>
            <a:ext cx="1415943" cy="1415943"/>
          </a:xfrm>
          <a:custGeom>
            <a:avLst/>
            <a:gdLst/>
            <a:ahLst/>
            <a:cxnLst/>
            <a:rect r="r" b="b" t="t" l="l"/>
            <a:pathLst>
              <a:path h="1415943" w="1415943">
                <a:moveTo>
                  <a:pt x="0" y="0"/>
                </a:moveTo>
                <a:lnTo>
                  <a:pt x="1415942" y="0"/>
                </a:lnTo>
                <a:lnTo>
                  <a:pt x="1415942" y="1415943"/>
                </a:lnTo>
                <a:lnTo>
                  <a:pt x="0" y="141594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-3965012" y="-3788319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2"/>
                </a:lnTo>
                <a:lnTo>
                  <a:pt x="0" y="5956512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3008193" y="1677068"/>
            <a:ext cx="1929578" cy="1127010"/>
          </a:xfrm>
          <a:custGeom>
            <a:avLst/>
            <a:gdLst/>
            <a:ahLst/>
            <a:cxnLst/>
            <a:rect r="r" b="b" t="t" l="l"/>
            <a:pathLst>
              <a:path h="1127010" w="1929578">
                <a:moveTo>
                  <a:pt x="0" y="0"/>
                </a:moveTo>
                <a:lnTo>
                  <a:pt x="1929578" y="0"/>
                </a:lnTo>
                <a:lnTo>
                  <a:pt x="1929578" y="1127010"/>
                </a:lnTo>
                <a:lnTo>
                  <a:pt x="0" y="1127010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3030323" y="6287381"/>
            <a:ext cx="1907448" cy="1071418"/>
          </a:xfrm>
          <a:custGeom>
            <a:avLst/>
            <a:gdLst/>
            <a:ahLst/>
            <a:cxnLst/>
            <a:rect r="r" b="b" t="t" l="l"/>
            <a:pathLst>
              <a:path h="1071418" w="1907448">
                <a:moveTo>
                  <a:pt x="0" y="0"/>
                </a:moveTo>
                <a:lnTo>
                  <a:pt x="1907448" y="0"/>
                </a:lnTo>
                <a:lnTo>
                  <a:pt x="1907448" y="1071418"/>
                </a:lnTo>
                <a:lnTo>
                  <a:pt x="0" y="1071418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00675" y="1509629"/>
            <a:ext cx="6992751" cy="8074770"/>
            <a:chOff x="0" y="0"/>
            <a:chExt cx="54991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143550" y="1698193"/>
            <a:ext cx="6697476" cy="7733806"/>
            <a:chOff x="0" y="0"/>
            <a:chExt cx="54991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36659" t="0" r="-36659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7631327" y="597505"/>
            <a:ext cx="9077445" cy="9077445"/>
          </a:xfrm>
          <a:custGeom>
            <a:avLst/>
            <a:gdLst/>
            <a:ahLst/>
            <a:cxnLst/>
            <a:rect r="r" b="b" t="t" l="l"/>
            <a:pathLst>
              <a:path h="9077445" w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07928" y="1028700"/>
            <a:ext cx="1830936" cy="1982312"/>
          </a:xfrm>
          <a:custGeom>
            <a:avLst/>
            <a:gdLst/>
            <a:ahLst/>
            <a:cxnLst/>
            <a:rect r="r" b="b" t="t" l="l"/>
            <a:pathLst>
              <a:path h="1982312" w="1830936">
                <a:moveTo>
                  <a:pt x="0" y="0"/>
                </a:moveTo>
                <a:lnTo>
                  <a:pt x="1830936" y="0"/>
                </a:lnTo>
                <a:lnTo>
                  <a:pt x="1830936" y="1982312"/>
                </a:lnTo>
                <a:lnTo>
                  <a:pt x="0" y="19823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97413" y="3498418"/>
            <a:ext cx="8051966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44"/>
              </a:lnSpc>
              <a:spcBef>
                <a:spcPct val="0"/>
              </a:spcBef>
            </a:pPr>
            <a:r>
              <a:rPr lang="en-US" sz="453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TARIFF/PLAN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91709" y="4596765"/>
            <a:ext cx="7863374" cy="2084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US" sz="3000" spc="294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After the 5G launch, which plans are performing well in terms of revenue? Which plans are not performing well?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28164" y="-2586935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359890" y="7239384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4024" y="1427106"/>
            <a:ext cx="2814941" cy="1659897"/>
          </a:xfrm>
          <a:custGeom>
            <a:avLst/>
            <a:gdLst/>
            <a:ahLst/>
            <a:cxnLst/>
            <a:rect r="r" b="b" t="t" l="l"/>
            <a:pathLst>
              <a:path h="1659897" w="2814941">
                <a:moveTo>
                  <a:pt x="0" y="0"/>
                </a:moveTo>
                <a:lnTo>
                  <a:pt x="2814940" y="0"/>
                </a:lnTo>
                <a:lnTo>
                  <a:pt x="2814940" y="1659897"/>
                </a:lnTo>
                <a:lnTo>
                  <a:pt x="0" y="1659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19834" y="1427106"/>
            <a:ext cx="2814941" cy="1659897"/>
          </a:xfrm>
          <a:custGeom>
            <a:avLst/>
            <a:gdLst/>
            <a:ahLst/>
            <a:cxnLst/>
            <a:rect r="r" b="b" t="t" l="l"/>
            <a:pathLst>
              <a:path h="1659897" w="2814941">
                <a:moveTo>
                  <a:pt x="0" y="0"/>
                </a:moveTo>
                <a:lnTo>
                  <a:pt x="2814941" y="0"/>
                </a:lnTo>
                <a:lnTo>
                  <a:pt x="2814941" y="1659897"/>
                </a:lnTo>
                <a:lnTo>
                  <a:pt x="0" y="16598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659072" y="316681"/>
            <a:ext cx="7469092" cy="4074050"/>
          </a:xfrm>
          <a:custGeom>
            <a:avLst/>
            <a:gdLst/>
            <a:ahLst/>
            <a:cxnLst/>
            <a:rect r="r" b="b" t="t" l="l"/>
            <a:pathLst>
              <a:path h="4074050" w="7469092">
                <a:moveTo>
                  <a:pt x="0" y="0"/>
                </a:moveTo>
                <a:lnTo>
                  <a:pt x="7469092" y="0"/>
                </a:lnTo>
                <a:lnTo>
                  <a:pt x="7469092" y="4074050"/>
                </a:lnTo>
                <a:lnTo>
                  <a:pt x="0" y="40740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248020" y="1922278"/>
            <a:ext cx="640858" cy="669553"/>
          </a:xfrm>
          <a:custGeom>
            <a:avLst/>
            <a:gdLst/>
            <a:ahLst/>
            <a:cxnLst/>
            <a:rect r="r" b="b" t="t" l="l"/>
            <a:pathLst>
              <a:path h="669553" w="640858">
                <a:moveTo>
                  <a:pt x="0" y="0"/>
                </a:moveTo>
                <a:lnTo>
                  <a:pt x="640858" y="0"/>
                </a:lnTo>
                <a:lnTo>
                  <a:pt x="640858" y="669553"/>
                </a:lnTo>
                <a:lnTo>
                  <a:pt x="0" y="6695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H="true">
            <a:off x="5327305" y="3369578"/>
            <a:ext cx="3005773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1079293" y="6693778"/>
            <a:ext cx="2883997" cy="1677821"/>
          </a:xfrm>
          <a:custGeom>
            <a:avLst/>
            <a:gdLst/>
            <a:ahLst/>
            <a:cxnLst/>
            <a:rect r="r" b="b" t="t" l="l"/>
            <a:pathLst>
              <a:path h="1677821" w="2883997">
                <a:moveTo>
                  <a:pt x="0" y="0"/>
                </a:moveTo>
                <a:lnTo>
                  <a:pt x="2883997" y="0"/>
                </a:lnTo>
                <a:lnTo>
                  <a:pt x="2883997" y="1677821"/>
                </a:lnTo>
                <a:lnTo>
                  <a:pt x="0" y="16778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087186" y="7169907"/>
            <a:ext cx="640858" cy="669553"/>
          </a:xfrm>
          <a:custGeom>
            <a:avLst/>
            <a:gdLst/>
            <a:ahLst/>
            <a:cxnLst/>
            <a:rect r="r" b="b" t="t" l="l"/>
            <a:pathLst>
              <a:path h="669553" w="640858">
                <a:moveTo>
                  <a:pt x="0" y="0"/>
                </a:moveTo>
                <a:lnTo>
                  <a:pt x="640857" y="0"/>
                </a:lnTo>
                <a:lnTo>
                  <a:pt x="640857" y="669552"/>
                </a:lnTo>
                <a:lnTo>
                  <a:pt x="0" y="6695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813839" y="6745521"/>
            <a:ext cx="2814941" cy="1574335"/>
          </a:xfrm>
          <a:custGeom>
            <a:avLst/>
            <a:gdLst/>
            <a:ahLst/>
            <a:cxnLst/>
            <a:rect r="r" b="b" t="t" l="l"/>
            <a:pathLst>
              <a:path h="1574335" w="2814941">
                <a:moveTo>
                  <a:pt x="0" y="0"/>
                </a:moveTo>
                <a:lnTo>
                  <a:pt x="2814941" y="0"/>
                </a:lnTo>
                <a:lnTo>
                  <a:pt x="2814941" y="1574335"/>
                </a:lnTo>
                <a:lnTo>
                  <a:pt x="0" y="15743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596623" y="5437640"/>
            <a:ext cx="7469092" cy="4062402"/>
          </a:xfrm>
          <a:custGeom>
            <a:avLst/>
            <a:gdLst/>
            <a:ahLst/>
            <a:cxnLst/>
            <a:rect r="r" b="b" t="t" l="l"/>
            <a:pathLst>
              <a:path h="4062402" w="7469092">
                <a:moveTo>
                  <a:pt x="0" y="0"/>
                </a:moveTo>
                <a:lnTo>
                  <a:pt x="7469092" y="0"/>
                </a:lnTo>
                <a:lnTo>
                  <a:pt x="7469092" y="4062402"/>
                </a:lnTo>
                <a:lnTo>
                  <a:pt x="0" y="40624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27729" y="841375"/>
            <a:ext cx="3880049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Best Performing Plan: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980671" y="6037715"/>
            <a:ext cx="5100241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Most Underperforming Plan:</a:t>
            </a:r>
          </a:p>
        </p:txBody>
      </p:sp>
      <p:sp>
        <p:nvSpPr>
          <p:cNvPr name="AutoShape 15" id="15"/>
          <p:cNvSpPr/>
          <p:nvPr/>
        </p:nvSpPr>
        <p:spPr>
          <a:xfrm flipV="true">
            <a:off x="8898169" y="8319856"/>
            <a:ext cx="7323140" cy="297574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380940" y="649592"/>
            <a:ext cx="7516996" cy="8987817"/>
            <a:chOff x="0" y="0"/>
            <a:chExt cx="8603361" cy="102867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2"/>
              <a:stretch>
                <a:fillRect l="-39563" t="0" r="-39563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295175" y="863050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46015" y="1446391"/>
            <a:ext cx="1554763" cy="1604352"/>
          </a:xfrm>
          <a:custGeom>
            <a:avLst/>
            <a:gdLst/>
            <a:ahLst/>
            <a:cxnLst/>
            <a:rect r="r" b="b" t="t" l="l"/>
            <a:pathLst>
              <a:path h="1604352" w="1554763">
                <a:moveTo>
                  <a:pt x="0" y="0"/>
                </a:moveTo>
                <a:lnTo>
                  <a:pt x="1554763" y="0"/>
                </a:lnTo>
                <a:lnTo>
                  <a:pt x="1554763" y="1604352"/>
                </a:lnTo>
                <a:lnTo>
                  <a:pt x="0" y="16043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84280" y="3498418"/>
            <a:ext cx="9496659" cy="1393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44"/>
              </a:lnSpc>
              <a:spcBef>
                <a:spcPct val="0"/>
              </a:spcBef>
            </a:pPr>
            <a:r>
              <a:rPr lang="en-US" sz="453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5G LAUNCH IMPACT: STRATEGIC PLAN DECISIONS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91709" y="5062464"/>
            <a:ext cx="7863374" cy="156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US" sz="3000" spc="294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Is there any plan affected largely by the 5G launch? Should we continue or discontinue that plan?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13163">
            <a:off x="-4261137" y="6573910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313163">
            <a:off x="14330817" y="-1655690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05367" y="1605246"/>
            <a:ext cx="7236520" cy="1004759"/>
          </a:xfrm>
          <a:custGeom>
            <a:avLst/>
            <a:gdLst/>
            <a:ahLst/>
            <a:cxnLst/>
            <a:rect r="r" b="b" t="t" l="l"/>
            <a:pathLst>
              <a:path h="1004759" w="7236520">
                <a:moveTo>
                  <a:pt x="0" y="0"/>
                </a:moveTo>
                <a:lnTo>
                  <a:pt x="7236520" y="0"/>
                </a:lnTo>
                <a:lnTo>
                  <a:pt x="7236520" y="1004759"/>
                </a:lnTo>
                <a:lnTo>
                  <a:pt x="0" y="10047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1010" y="3480537"/>
            <a:ext cx="647056" cy="762946"/>
          </a:xfrm>
          <a:custGeom>
            <a:avLst/>
            <a:gdLst/>
            <a:ahLst/>
            <a:cxnLst/>
            <a:rect r="r" b="b" t="t" l="l"/>
            <a:pathLst>
              <a:path h="762946" w="647056">
                <a:moveTo>
                  <a:pt x="0" y="0"/>
                </a:moveTo>
                <a:lnTo>
                  <a:pt x="647056" y="0"/>
                </a:lnTo>
                <a:lnTo>
                  <a:pt x="647056" y="762946"/>
                </a:lnTo>
                <a:lnTo>
                  <a:pt x="0" y="7629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498581" y="3460235"/>
            <a:ext cx="6710976" cy="803551"/>
          </a:xfrm>
          <a:custGeom>
            <a:avLst/>
            <a:gdLst/>
            <a:ahLst/>
            <a:cxnLst/>
            <a:rect r="r" b="b" t="t" l="l"/>
            <a:pathLst>
              <a:path h="803551" w="6710976">
                <a:moveTo>
                  <a:pt x="0" y="0"/>
                </a:moveTo>
                <a:lnTo>
                  <a:pt x="6710976" y="0"/>
                </a:lnTo>
                <a:lnTo>
                  <a:pt x="6710976" y="803551"/>
                </a:lnTo>
                <a:lnTo>
                  <a:pt x="0" y="8035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98581" y="4924351"/>
            <a:ext cx="6710976" cy="812381"/>
          </a:xfrm>
          <a:custGeom>
            <a:avLst/>
            <a:gdLst/>
            <a:ahLst/>
            <a:cxnLst/>
            <a:rect r="r" b="b" t="t" l="l"/>
            <a:pathLst>
              <a:path h="812381" w="6710976">
                <a:moveTo>
                  <a:pt x="0" y="0"/>
                </a:moveTo>
                <a:lnTo>
                  <a:pt x="6710976" y="0"/>
                </a:lnTo>
                <a:lnTo>
                  <a:pt x="6710976" y="812381"/>
                </a:lnTo>
                <a:lnTo>
                  <a:pt x="0" y="8123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51010" y="4924351"/>
            <a:ext cx="647056" cy="762946"/>
          </a:xfrm>
          <a:custGeom>
            <a:avLst/>
            <a:gdLst/>
            <a:ahLst/>
            <a:cxnLst/>
            <a:rect r="r" b="b" t="t" l="l"/>
            <a:pathLst>
              <a:path h="762946" w="647056">
                <a:moveTo>
                  <a:pt x="0" y="0"/>
                </a:moveTo>
                <a:lnTo>
                  <a:pt x="647056" y="0"/>
                </a:lnTo>
                <a:lnTo>
                  <a:pt x="647056" y="762946"/>
                </a:lnTo>
                <a:lnTo>
                  <a:pt x="0" y="7629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498581" y="6393957"/>
            <a:ext cx="6759223" cy="809328"/>
          </a:xfrm>
          <a:custGeom>
            <a:avLst/>
            <a:gdLst/>
            <a:ahLst/>
            <a:cxnLst/>
            <a:rect r="r" b="b" t="t" l="l"/>
            <a:pathLst>
              <a:path h="809328" w="6759223">
                <a:moveTo>
                  <a:pt x="0" y="0"/>
                </a:moveTo>
                <a:lnTo>
                  <a:pt x="6759223" y="0"/>
                </a:lnTo>
                <a:lnTo>
                  <a:pt x="6759223" y="809328"/>
                </a:lnTo>
                <a:lnTo>
                  <a:pt x="0" y="8093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51010" y="6399734"/>
            <a:ext cx="647056" cy="762946"/>
          </a:xfrm>
          <a:custGeom>
            <a:avLst/>
            <a:gdLst/>
            <a:ahLst/>
            <a:cxnLst/>
            <a:rect r="r" b="b" t="t" l="l"/>
            <a:pathLst>
              <a:path h="762946" w="647056">
                <a:moveTo>
                  <a:pt x="0" y="0"/>
                </a:moveTo>
                <a:lnTo>
                  <a:pt x="647056" y="0"/>
                </a:lnTo>
                <a:lnTo>
                  <a:pt x="647056" y="762946"/>
                </a:lnTo>
                <a:lnTo>
                  <a:pt x="0" y="7629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845511" y="8302228"/>
            <a:ext cx="2987622" cy="342094"/>
          </a:xfrm>
          <a:custGeom>
            <a:avLst/>
            <a:gdLst/>
            <a:ahLst/>
            <a:cxnLst/>
            <a:rect r="r" b="b" t="t" l="l"/>
            <a:pathLst>
              <a:path h="342094" w="2987622">
                <a:moveTo>
                  <a:pt x="0" y="0"/>
                </a:moveTo>
                <a:lnTo>
                  <a:pt x="2987623" y="0"/>
                </a:lnTo>
                <a:lnTo>
                  <a:pt x="2987623" y="342094"/>
                </a:lnTo>
                <a:lnTo>
                  <a:pt x="0" y="3420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457829" y="3323404"/>
            <a:ext cx="8250774" cy="5033837"/>
          </a:xfrm>
          <a:custGeom>
            <a:avLst/>
            <a:gdLst/>
            <a:ahLst/>
            <a:cxnLst/>
            <a:rect r="r" b="b" t="t" l="l"/>
            <a:pathLst>
              <a:path h="5033837" w="8250774">
                <a:moveTo>
                  <a:pt x="0" y="0"/>
                </a:moveTo>
                <a:lnTo>
                  <a:pt x="8250774" y="0"/>
                </a:lnTo>
                <a:lnTo>
                  <a:pt x="8250774" y="5033837"/>
                </a:lnTo>
                <a:lnTo>
                  <a:pt x="0" y="503383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405367" y="1036141"/>
            <a:ext cx="7236520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Plan Most Impacted by the 5G Roll-Out: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755474" y="8653847"/>
            <a:ext cx="3167697" cy="675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5"/>
              </a:lnSpc>
            </a:pPr>
            <a:r>
              <a:rPr lang="en-US" sz="2195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Revenue trends before</a:t>
            </a:r>
          </a:p>
          <a:p>
            <a:pPr algn="ctr">
              <a:lnSpc>
                <a:spcPts val="2635"/>
              </a:lnSpc>
              <a:spcBef>
                <a:spcPct val="0"/>
              </a:spcBef>
            </a:pPr>
            <a:r>
              <a:rPr lang="en-US" sz="2195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5G Launch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4151771" y="8302228"/>
            <a:ext cx="2987622" cy="342094"/>
          </a:xfrm>
          <a:custGeom>
            <a:avLst/>
            <a:gdLst/>
            <a:ahLst/>
            <a:cxnLst/>
            <a:rect r="r" b="b" t="t" l="l"/>
            <a:pathLst>
              <a:path h="342094" w="2987622">
                <a:moveTo>
                  <a:pt x="0" y="0"/>
                </a:moveTo>
                <a:lnTo>
                  <a:pt x="2987622" y="0"/>
                </a:lnTo>
                <a:lnTo>
                  <a:pt x="2987622" y="342094"/>
                </a:lnTo>
                <a:lnTo>
                  <a:pt x="0" y="3420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4231274" y="8682422"/>
            <a:ext cx="2932492" cy="675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5"/>
              </a:lnSpc>
            </a:pPr>
            <a:r>
              <a:rPr lang="en-US" sz="2195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Revenue trends after</a:t>
            </a:r>
          </a:p>
          <a:p>
            <a:pPr algn="ctr">
              <a:lnSpc>
                <a:spcPts val="2635"/>
              </a:lnSpc>
              <a:spcBef>
                <a:spcPct val="0"/>
              </a:spcBef>
            </a:pPr>
            <a:r>
              <a:rPr lang="en-US" sz="2195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5G Launch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22339" y="7919689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-6286157" y="0"/>
            <a:ext cx="15430157" cy="10545890"/>
            <a:chOff x="0" y="0"/>
            <a:chExt cx="5508856" cy="376508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291" t="0" r="-1291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10800000">
            <a:off x="13367400" y="-279819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71679" y="1412092"/>
            <a:ext cx="1968042" cy="1941212"/>
          </a:xfrm>
          <a:custGeom>
            <a:avLst/>
            <a:gdLst/>
            <a:ahLst/>
            <a:cxnLst/>
            <a:rect r="r" b="b" t="t" l="l"/>
            <a:pathLst>
              <a:path h="1941212" w="1968042">
                <a:moveTo>
                  <a:pt x="0" y="0"/>
                </a:moveTo>
                <a:lnTo>
                  <a:pt x="1968042" y="0"/>
                </a:lnTo>
                <a:lnTo>
                  <a:pt x="1968042" y="1941212"/>
                </a:lnTo>
                <a:lnTo>
                  <a:pt x="0" y="19412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937509" y="3682527"/>
            <a:ext cx="8904910" cy="1530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20"/>
              </a:lnSpc>
              <a:spcBef>
                <a:spcPct val="0"/>
              </a:spcBef>
            </a:pPr>
            <a:r>
              <a:rPr lang="en-US" sz="5017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DISCONTINUED PLAN IDENTIFICATION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58277" y="5485538"/>
            <a:ext cx="7863374" cy="156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US" sz="3000" spc="294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Is there any plan that is discontinued after the 5G launch? What is the reason for it?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47713" y="7975068"/>
            <a:ext cx="7086596" cy="7086596"/>
          </a:xfrm>
          <a:custGeom>
            <a:avLst/>
            <a:gdLst/>
            <a:ahLst/>
            <a:cxnLst/>
            <a:rect r="r" b="b" t="t" l="l"/>
            <a:pathLst>
              <a:path h="7086596" w="7086596">
                <a:moveTo>
                  <a:pt x="0" y="0"/>
                </a:moveTo>
                <a:lnTo>
                  <a:pt x="7086595" y="0"/>
                </a:lnTo>
                <a:lnTo>
                  <a:pt x="7086595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436461">
            <a:off x="15004909" y="-4647727"/>
            <a:ext cx="6566182" cy="6566182"/>
          </a:xfrm>
          <a:custGeom>
            <a:avLst/>
            <a:gdLst/>
            <a:ahLst/>
            <a:cxnLst/>
            <a:rect r="r" b="b" t="t" l="l"/>
            <a:pathLst>
              <a:path h="6566182" w="6566182">
                <a:moveTo>
                  <a:pt x="0" y="0"/>
                </a:moveTo>
                <a:lnTo>
                  <a:pt x="6566182" y="0"/>
                </a:lnTo>
                <a:lnTo>
                  <a:pt x="6566182" y="6566182"/>
                </a:lnTo>
                <a:lnTo>
                  <a:pt x="0" y="6566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7299" y="1553456"/>
            <a:ext cx="5597109" cy="4197831"/>
          </a:xfrm>
          <a:custGeom>
            <a:avLst/>
            <a:gdLst/>
            <a:ahLst/>
            <a:cxnLst/>
            <a:rect r="r" b="b" t="t" l="l"/>
            <a:pathLst>
              <a:path h="4197831" w="5597109">
                <a:moveTo>
                  <a:pt x="0" y="0"/>
                </a:moveTo>
                <a:lnTo>
                  <a:pt x="5597109" y="0"/>
                </a:lnTo>
                <a:lnTo>
                  <a:pt x="5597109" y="4197832"/>
                </a:lnTo>
                <a:lnTo>
                  <a:pt x="0" y="41978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06624" y="1553456"/>
            <a:ext cx="5830321" cy="4197831"/>
          </a:xfrm>
          <a:custGeom>
            <a:avLst/>
            <a:gdLst/>
            <a:ahLst/>
            <a:cxnLst/>
            <a:rect r="r" b="b" t="t" l="l"/>
            <a:pathLst>
              <a:path h="4197831" w="5830321">
                <a:moveTo>
                  <a:pt x="0" y="0"/>
                </a:moveTo>
                <a:lnTo>
                  <a:pt x="5830321" y="0"/>
                </a:lnTo>
                <a:lnTo>
                  <a:pt x="5830321" y="4197832"/>
                </a:lnTo>
                <a:lnTo>
                  <a:pt x="0" y="41978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43436" y="7249347"/>
            <a:ext cx="684835" cy="725721"/>
          </a:xfrm>
          <a:custGeom>
            <a:avLst/>
            <a:gdLst/>
            <a:ahLst/>
            <a:cxnLst/>
            <a:rect r="r" b="b" t="t" l="l"/>
            <a:pathLst>
              <a:path h="725721" w="684835">
                <a:moveTo>
                  <a:pt x="0" y="0"/>
                </a:moveTo>
                <a:lnTo>
                  <a:pt x="684835" y="0"/>
                </a:lnTo>
                <a:lnTo>
                  <a:pt x="684835" y="725721"/>
                </a:lnTo>
                <a:lnTo>
                  <a:pt x="0" y="7257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638882" y="7249347"/>
            <a:ext cx="6144961" cy="725721"/>
          </a:xfrm>
          <a:custGeom>
            <a:avLst/>
            <a:gdLst/>
            <a:ahLst/>
            <a:cxnLst/>
            <a:rect r="r" b="b" t="t" l="l"/>
            <a:pathLst>
              <a:path h="725721" w="6144961">
                <a:moveTo>
                  <a:pt x="0" y="0"/>
                </a:moveTo>
                <a:lnTo>
                  <a:pt x="6144961" y="0"/>
                </a:lnTo>
                <a:lnTo>
                  <a:pt x="6144961" y="725721"/>
                </a:lnTo>
                <a:lnTo>
                  <a:pt x="0" y="7257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675658" y="7249347"/>
            <a:ext cx="6144961" cy="725721"/>
          </a:xfrm>
          <a:custGeom>
            <a:avLst/>
            <a:gdLst/>
            <a:ahLst/>
            <a:cxnLst/>
            <a:rect r="r" b="b" t="t" l="l"/>
            <a:pathLst>
              <a:path h="725721" w="6144961">
                <a:moveTo>
                  <a:pt x="0" y="0"/>
                </a:moveTo>
                <a:lnTo>
                  <a:pt x="6144961" y="0"/>
                </a:lnTo>
                <a:lnTo>
                  <a:pt x="6144961" y="725721"/>
                </a:lnTo>
                <a:lnTo>
                  <a:pt x="0" y="7257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871947" y="7249347"/>
            <a:ext cx="684835" cy="725721"/>
          </a:xfrm>
          <a:custGeom>
            <a:avLst/>
            <a:gdLst/>
            <a:ahLst/>
            <a:cxnLst/>
            <a:rect r="r" b="b" t="t" l="l"/>
            <a:pathLst>
              <a:path h="725721" w="684835">
                <a:moveTo>
                  <a:pt x="0" y="0"/>
                </a:moveTo>
                <a:lnTo>
                  <a:pt x="684835" y="0"/>
                </a:lnTo>
                <a:lnTo>
                  <a:pt x="684835" y="725721"/>
                </a:lnTo>
                <a:lnTo>
                  <a:pt x="0" y="7257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638882" y="8460843"/>
            <a:ext cx="6144961" cy="725721"/>
          </a:xfrm>
          <a:custGeom>
            <a:avLst/>
            <a:gdLst/>
            <a:ahLst/>
            <a:cxnLst/>
            <a:rect r="r" b="b" t="t" l="l"/>
            <a:pathLst>
              <a:path h="725721" w="6144961">
                <a:moveTo>
                  <a:pt x="0" y="0"/>
                </a:moveTo>
                <a:lnTo>
                  <a:pt x="6144961" y="0"/>
                </a:lnTo>
                <a:lnTo>
                  <a:pt x="6144961" y="725721"/>
                </a:lnTo>
                <a:lnTo>
                  <a:pt x="0" y="72572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843436" y="8437078"/>
            <a:ext cx="684835" cy="725721"/>
          </a:xfrm>
          <a:custGeom>
            <a:avLst/>
            <a:gdLst/>
            <a:ahLst/>
            <a:cxnLst/>
            <a:rect r="r" b="b" t="t" l="l"/>
            <a:pathLst>
              <a:path h="725721" w="684835">
                <a:moveTo>
                  <a:pt x="0" y="0"/>
                </a:moveTo>
                <a:lnTo>
                  <a:pt x="684835" y="0"/>
                </a:lnTo>
                <a:lnTo>
                  <a:pt x="684835" y="725721"/>
                </a:lnTo>
                <a:lnTo>
                  <a:pt x="0" y="7257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871947" y="8437078"/>
            <a:ext cx="684835" cy="725721"/>
          </a:xfrm>
          <a:custGeom>
            <a:avLst/>
            <a:gdLst/>
            <a:ahLst/>
            <a:cxnLst/>
            <a:rect r="r" b="b" t="t" l="l"/>
            <a:pathLst>
              <a:path h="725721" w="684835">
                <a:moveTo>
                  <a:pt x="0" y="0"/>
                </a:moveTo>
                <a:lnTo>
                  <a:pt x="684835" y="0"/>
                </a:lnTo>
                <a:lnTo>
                  <a:pt x="684835" y="725721"/>
                </a:lnTo>
                <a:lnTo>
                  <a:pt x="0" y="7257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675658" y="8437078"/>
            <a:ext cx="6144961" cy="683647"/>
          </a:xfrm>
          <a:custGeom>
            <a:avLst/>
            <a:gdLst/>
            <a:ahLst/>
            <a:cxnLst/>
            <a:rect r="r" b="b" t="t" l="l"/>
            <a:pathLst>
              <a:path h="683647" w="6144961">
                <a:moveTo>
                  <a:pt x="0" y="0"/>
                </a:moveTo>
                <a:lnTo>
                  <a:pt x="6144961" y="0"/>
                </a:lnTo>
                <a:lnTo>
                  <a:pt x="6144961" y="683647"/>
                </a:lnTo>
                <a:lnTo>
                  <a:pt x="0" y="6836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060770" y="1553456"/>
            <a:ext cx="5788424" cy="4288375"/>
          </a:xfrm>
          <a:custGeom>
            <a:avLst/>
            <a:gdLst/>
            <a:ahLst/>
            <a:cxnLst/>
            <a:rect r="r" b="b" t="t" l="l"/>
            <a:pathLst>
              <a:path h="4288375" w="5788424">
                <a:moveTo>
                  <a:pt x="0" y="0"/>
                </a:moveTo>
                <a:lnTo>
                  <a:pt x="5788424" y="0"/>
                </a:lnTo>
                <a:lnTo>
                  <a:pt x="5788424" y="4288376"/>
                </a:lnTo>
                <a:lnTo>
                  <a:pt x="0" y="42883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797593" y="6218013"/>
            <a:ext cx="1143367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Possible reasons for discontinuation of these plans: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99382" y="-54747"/>
            <a:ext cx="8958965" cy="9313047"/>
            <a:chOff x="0" y="0"/>
            <a:chExt cx="6108573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28012" t="0" r="-28012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697509" y="8356856"/>
            <a:ext cx="1802889" cy="1802889"/>
          </a:xfrm>
          <a:custGeom>
            <a:avLst/>
            <a:gdLst/>
            <a:ahLst/>
            <a:cxnLst/>
            <a:rect r="r" b="b" t="t" l="l"/>
            <a:pathLst>
              <a:path h="1802889" w="1802889">
                <a:moveTo>
                  <a:pt x="0" y="0"/>
                </a:moveTo>
                <a:lnTo>
                  <a:pt x="1802888" y="0"/>
                </a:lnTo>
                <a:lnTo>
                  <a:pt x="1802888" y="1802888"/>
                </a:lnTo>
                <a:lnTo>
                  <a:pt x="0" y="18028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36418" y="171306"/>
            <a:ext cx="2293320" cy="2293320"/>
          </a:xfrm>
          <a:custGeom>
            <a:avLst/>
            <a:gdLst/>
            <a:ahLst/>
            <a:cxnLst/>
            <a:rect r="r" b="b" t="t" l="l"/>
            <a:pathLst>
              <a:path h="2293320" w="2293320">
                <a:moveTo>
                  <a:pt x="0" y="0"/>
                </a:moveTo>
                <a:lnTo>
                  <a:pt x="2293320" y="0"/>
                </a:lnTo>
                <a:lnTo>
                  <a:pt x="2293320" y="2293320"/>
                </a:lnTo>
                <a:lnTo>
                  <a:pt x="0" y="2293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543050" y="-54747"/>
            <a:ext cx="2760734" cy="10341747"/>
            <a:chOff x="0" y="0"/>
            <a:chExt cx="727107" cy="27237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27107" cy="2723752"/>
            </a:xfrm>
            <a:custGeom>
              <a:avLst/>
              <a:gdLst/>
              <a:ahLst/>
              <a:cxnLst/>
              <a:rect r="r" b="b" t="t" l="l"/>
              <a:pathLst>
                <a:path h="2723752" w="727107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92599" y="4045857"/>
            <a:ext cx="8904910" cy="765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20"/>
              </a:lnSpc>
              <a:spcBef>
                <a:spcPct val="0"/>
              </a:spcBef>
            </a:pPr>
            <a:r>
              <a:rPr lang="en-US" sz="5017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RECOMMENDATIONS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99295" y="0"/>
            <a:ext cx="6088705" cy="10287000"/>
            <a:chOff x="0" y="0"/>
            <a:chExt cx="1603609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0360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603609">
                  <a:moveTo>
                    <a:pt x="0" y="0"/>
                  </a:moveTo>
                  <a:lnTo>
                    <a:pt x="1603609" y="0"/>
                  </a:lnTo>
                  <a:lnTo>
                    <a:pt x="160360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28D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603609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01652" y="622717"/>
            <a:ext cx="1404419" cy="1404419"/>
          </a:xfrm>
          <a:custGeom>
            <a:avLst/>
            <a:gdLst/>
            <a:ahLst/>
            <a:cxnLst/>
            <a:rect r="r" b="b" t="t" l="l"/>
            <a:pathLst>
              <a:path h="1404419" w="1404419">
                <a:moveTo>
                  <a:pt x="0" y="0"/>
                </a:moveTo>
                <a:lnTo>
                  <a:pt x="1404420" y="0"/>
                </a:lnTo>
                <a:lnTo>
                  <a:pt x="1404420" y="1404420"/>
                </a:lnTo>
                <a:lnTo>
                  <a:pt x="0" y="1404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1652" y="2338643"/>
            <a:ext cx="1404419" cy="1404419"/>
          </a:xfrm>
          <a:custGeom>
            <a:avLst/>
            <a:gdLst/>
            <a:ahLst/>
            <a:cxnLst/>
            <a:rect r="r" b="b" t="t" l="l"/>
            <a:pathLst>
              <a:path h="1404419" w="1404419">
                <a:moveTo>
                  <a:pt x="0" y="0"/>
                </a:moveTo>
                <a:lnTo>
                  <a:pt x="1404420" y="0"/>
                </a:lnTo>
                <a:lnTo>
                  <a:pt x="1404420" y="1404420"/>
                </a:lnTo>
                <a:lnTo>
                  <a:pt x="0" y="14044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1652" y="4054569"/>
            <a:ext cx="1404419" cy="1404419"/>
          </a:xfrm>
          <a:custGeom>
            <a:avLst/>
            <a:gdLst/>
            <a:ahLst/>
            <a:cxnLst/>
            <a:rect r="r" b="b" t="t" l="l"/>
            <a:pathLst>
              <a:path h="1404419" w="1404419">
                <a:moveTo>
                  <a:pt x="0" y="0"/>
                </a:moveTo>
                <a:lnTo>
                  <a:pt x="1404420" y="0"/>
                </a:lnTo>
                <a:lnTo>
                  <a:pt x="1404420" y="1404420"/>
                </a:lnTo>
                <a:lnTo>
                  <a:pt x="0" y="14044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01652" y="5770495"/>
            <a:ext cx="1404419" cy="1404419"/>
          </a:xfrm>
          <a:custGeom>
            <a:avLst/>
            <a:gdLst/>
            <a:ahLst/>
            <a:cxnLst/>
            <a:rect r="r" b="b" t="t" l="l"/>
            <a:pathLst>
              <a:path h="1404419" w="1404419">
                <a:moveTo>
                  <a:pt x="0" y="0"/>
                </a:moveTo>
                <a:lnTo>
                  <a:pt x="1404420" y="0"/>
                </a:lnTo>
                <a:lnTo>
                  <a:pt x="1404420" y="1404420"/>
                </a:lnTo>
                <a:lnTo>
                  <a:pt x="0" y="14044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01652" y="7486422"/>
            <a:ext cx="1404419" cy="1404419"/>
          </a:xfrm>
          <a:custGeom>
            <a:avLst/>
            <a:gdLst/>
            <a:ahLst/>
            <a:cxnLst/>
            <a:rect r="r" b="b" t="t" l="l"/>
            <a:pathLst>
              <a:path h="1404419" w="1404419">
                <a:moveTo>
                  <a:pt x="0" y="0"/>
                </a:moveTo>
                <a:lnTo>
                  <a:pt x="1404420" y="0"/>
                </a:lnTo>
                <a:lnTo>
                  <a:pt x="1404420" y="1404419"/>
                </a:lnTo>
                <a:lnTo>
                  <a:pt x="0" y="14044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268313" y="838077"/>
            <a:ext cx="8709963" cy="954790"/>
            <a:chOff x="0" y="0"/>
            <a:chExt cx="4422372" cy="4847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422372" cy="484783"/>
            </a:xfrm>
            <a:custGeom>
              <a:avLst/>
              <a:gdLst/>
              <a:ahLst/>
              <a:cxnLst/>
              <a:rect r="r" b="b" t="t" l="l"/>
              <a:pathLst>
                <a:path h="484783" w="4422372">
                  <a:moveTo>
                    <a:pt x="203200" y="0"/>
                  </a:moveTo>
                  <a:lnTo>
                    <a:pt x="4422372" y="0"/>
                  </a:lnTo>
                  <a:lnTo>
                    <a:pt x="4219172" y="484783"/>
                  </a:lnTo>
                  <a:lnTo>
                    <a:pt x="0" y="4847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96D9E">
                    <a:alpha val="100000"/>
                  </a:srgbClr>
                </a:gs>
                <a:gs pos="100000">
                  <a:srgbClr val="C5BD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47625"/>
              <a:ext cx="4219172" cy="532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268313" y="2563458"/>
            <a:ext cx="8709963" cy="954790"/>
            <a:chOff x="0" y="0"/>
            <a:chExt cx="4422372" cy="48478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422372" cy="484783"/>
            </a:xfrm>
            <a:custGeom>
              <a:avLst/>
              <a:gdLst/>
              <a:ahLst/>
              <a:cxnLst/>
              <a:rect r="r" b="b" t="t" l="l"/>
              <a:pathLst>
                <a:path h="484783" w="4422372">
                  <a:moveTo>
                    <a:pt x="203200" y="0"/>
                  </a:moveTo>
                  <a:lnTo>
                    <a:pt x="4422372" y="0"/>
                  </a:lnTo>
                  <a:lnTo>
                    <a:pt x="4219172" y="484783"/>
                  </a:lnTo>
                  <a:lnTo>
                    <a:pt x="0" y="4847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96D9E">
                    <a:alpha val="100000"/>
                  </a:srgbClr>
                </a:gs>
                <a:gs pos="100000">
                  <a:srgbClr val="C5BD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47625"/>
              <a:ext cx="4219172" cy="532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268313" y="4279384"/>
            <a:ext cx="8709963" cy="954790"/>
            <a:chOff x="0" y="0"/>
            <a:chExt cx="4422372" cy="48478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422372" cy="484783"/>
            </a:xfrm>
            <a:custGeom>
              <a:avLst/>
              <a:gdLst/>
              <a:ahLst/>
              <a:cxnLst/>
              <a:rect r="r" b="b" t="t" l="l"/>
              <a:pathLst>
                <a:path h="484783" w="4422372">
                  <a:moveTo>
                    <a:pt x="203200" y="0"/>
                  </a:moveTo>
                  <a:lnTo>
                    <a:pt x="4422372" y="0"/>
                  </a:lnTo>
                  <a:lnTo>
                    <a:pt x="4219172" y="484783"/>
                  </a:lnTo>
                  <a:lnTo>
                    <a:pt x="0" y="4847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96D9E">
                    <a:alpha val="100000"/>
                  </a:srgbClr>
                </a:gs>
                <a:gs pos="100000">
                  <a:srgbClr val="C5BD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101600" y="-47625"/>
              <a:ext cx="4219172" cy="532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268313" y="5995310"/>
            <a:ext cx="8709963" cy="954790"/>
            <a:chOff x="0" y="0"/>
            <a:chExt cx="4422372" cy="48478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422372" cy="484783"/>
            </a:xfrm>
            <a:custGeom>
              <a:avLst/>
              <a:gdLst/>
              <a:ahLst/>
              <a:cxnLst/>
              <a:rect r="r" b="b" t="t" l="l"/>
              <a:pathLst>
                <a:path h="484783" w="4422372">
                  <a:moveTo>
                    <a:pt x="203200" y="0"/>
                  </a:moveTo>
                  <a:lnTo>
                    <a:pt x="4422372" y="0"/>
                  </a:lnTo>
                  <a:lnTo>
                    <a:pt x="4219172" y="484783"/>
                  </a:lnTo>
                  <a:lnTo>
                    <a:pt x="0" y="4847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96D9E">
                    <a:alpha val="100000"/>
                  </a:srgbClr>
                </a:gs>
                <a:gs pos="100000">
                  <a:srgbClr val="C5BD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101600" y="-47625"/>
              <a:ext cx="4219172" cy="532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268313" y="7711236"/>
            <a:ext cx="8709963" cy="954790"/>
            <a:chOff x="0" y="0"/>
            <a:chExt cx="4422372" cy="48478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422372" cy="484783"/>
            </a:xfrm>
            <a:custGeom>
              <a:avLst/>
              <a:gdLst/>
              <a:ahLst/>
              <a:cxnLst/>
              <a:rect r="r" b="b" t="t" l="l"/>
              <a:pathLst>
                <a:path h="484783" w="4422372">
                  <a:moveTo>
                    <a:pt x="203200" y="0"/>
                  </a:moveTo>
                  <a:lnTo>
                    <a:pt x="4422372" y="0"/>
                  </a:lnTo>
                  <a:lnTo>
                    <a:pt x="4219172" y="484783"/>
                  </a:lnTo>
                  <a:lnTo>
                    <a:pt x="0" y="4847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96D9E">
                    <a:alpha val="100000"/>
                  </a:srgbClr>
                </a:gs>
                <a:gs pos="100000">
                  <a:srgbClr val="C5BD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101600" y="-47625"/>
              <a:ext cx="4219172" cy="532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2302435" y="1792867"/>
            <a:ext cx="5882424" cy="6492410"/>
          </a:xfrm>
          <a:custGeom>
            <a:avLst/>
            <a:gdLst/>
            <a:ahLst/>
            <a:cxnLst/>
            <a:rect r="r" b="b" t="t" l="l"/>
            <a:pathLst>
              <a:path h="6492410" w="5882424">
                <a:moveTo>
                  <a:pt x="0" y="0"/>
                </a:moveTo>
                <a:lnTo>
                  <a:pt x="5882425" y="0"/>
                </a:lnTo>
                <a:lnTo>
                  <a:pt x="5882425" y="6492410"/>
                </a:lnTo>
                <a:lnTo>
                  <a:pt x="0" y="64924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765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2559483" y="1062989"/>
            <a:ext cx="631225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Expand Market Reach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691993" y="2778915"/>
            <a:ext cx="790070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Enhance Customer Experience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117820" y="4490360"/>
            <a:ext cx="609285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Diversify Product Portfolio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173710" y="6224774"/>
            <a:ext cx="565040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Marketing and Branding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173710" y="7926694"/>
            <a:ext cx="572323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Anticipate Market Trends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818715" y="4581123"/>
            <a:ext cx="11958151" cy="1076981"/>
            <a:chOff x="0" y="0"/>
            <a:chExt cx="3149472" cy="2836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283649"/>
            </a:xfrm>
            <a:custGeom>
              <a:avLst/>
              <a:gdLst/>
              <a:ahLst/>
              <a:cxnLst/>
              <a:rect r="r" b="b" t="t" l="l"/>
              <a:pathLst>
                <a:path h="283649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283649"/>
                  </a:lnTo>
                  <a:lnTo>
                    <a:pt x="0" y="283649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3149472" cy="3884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0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95175" y="863050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1403479" y="5038725"/>
            <a:ext cx="11129354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399818" y="6326768"/>
            <a:ext cx="3771131" cy="3771131"/>
          </a:xfrm>
          <a:custGeom>
            <a:avLst/>
            <a:gdLst/>
            <a:ahLst/>
            <a:cxnLst/>
            <a:rect r="r" b="b" t="t" l="l"/>
            <a:pathLst>
              <a:path h="3771131" w="3771131">
                <a:moveTo>
                  <a:pt x="0" y="0"/>
                </a:moveTo>
                <a:lnTo>
                  <a:pt x="3771132" y="0"/>
                </a:lnTo>
                <a:lnTo>
                  <a:pt x="3771132" y="3771131"/>
                </a:lnTo>
                <a:lnTo>
                  <a:pt x="0" y="37711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73748" y="7036704"/>
            <a:ext cx="7913921" cy="462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27"/>
              </a:lnSpc>
              <a:spcBef>
                <a:spcPct val="0"/>
              </a:spcBef>
            </a:pPr>
            <a:r>
              <a:rPr lang="en-US" sz="3030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Presented by: Anupam Singh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03479" y="3178175"/>
            <a:ext cx="8273856" cy="184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FFBFB"/>
                </a:solidFill>
                <a:latin typeface="Now Bold"/>
                <a:ea typeface="Now Bold"/>
                <a:cs typeface="Now Bold"/>
                <a:sym typeface="Now Bold"/>
              </a:rPr>
              <a:t>WAVECON </a:t>
            </a:r>
          </a:p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FFBFB"/>
                </a:solidFill>
                <a:latin typeface="Now Bold"/>
                <a:ea typeface="Now Bold"/>
                <a:cs typeface="Now Bold"/>
                <a:sym typeface="Now Bold"/>
              </a:rPr>
              <a:t>TELECOM ANALYSIS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33738" y="5257800"/>
            <a:ext cx="3899094" cy="399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08"/>
              </a:lnSpc>
              <a:spcBef>
                <a:spcPct val="0"/>
              </a:spcBef>
            </a:pPr>
            <a:r>
              <a:rPr lang="en-US" sz="2608">
                <a:solidFill>
                  <a:srgbClr val="56AEFF"/>
                </a:solidFill>
                <a:latin typeface="DM Sans"/>
                <a:ea typeface="DM Sans"/>
                <a:cs typeface="DM Sans"/>
                <a:sym typeface="DM Sans"/>
              </a:rPr>
              <a:t>At AtliQ Technologies </a:t>
            </a:r>
          </a:p>
        </p:txBody>
      </p:sp>
      <p:sp>
        <p:nvSpPr>
          <p:cNvPr name="TextBox 12" id="12"/>
          <p:cNvSpPr txBox="true"/>
          <p:nvPr/>
        </p:nvSpPr>
        <p:spPr>
          <a:xfrm rot="-5400000">
            <a:off x="14673510" y="4612742"/>
            <a:ext cx="6162837" cy="813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3"/>
              </a:lnSpc>
              <a:spcBef>
                <a:spcPct val="0"/>
              </a:spcBef>
            </a:pPr>
            <a:r>
              <a:rPr lang="en-US" sz="4814">
                <a:solidFill>
                  <a:srgbClr val="FFFFFF"/>
                </a:solidFill>
                <a:latin typeface="Elika Gorica"/>
                <a:ea typeface="Elika Gorica"/>
                <a:cs typeface="Elika Gorica"/>
                <a:sym typeface="Elika Gorica"/>
              </a:rPr>
              <a:t>Task 4 Presentation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83520" y="159091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37321" y="2636321"/>
            <a:ext cx="7650679" cy="7650679"/>
            <a:chOff x="0" y="0"/>
            <a:chExt cx="3331210" cy="33312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10011" t="-336" r="-41091" b="-336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255514" y="6615269"/>
            <a:ext cx="682497" cy="682497"/>
          </a:xfrm>
          <a:custGeom>
            <a:avLst/>
            <a:gdLst/>
            <a:ahLst/>
            <a:cxnLst/>
            <a:rect r="r" b="b" t="t" l="l"/>
            <a:pathLst>
              <a:path h="682497" w="682497">
                <a:moveTo>
                  <a:pt x="0" y="0"/>
                </a:moveTo>
                <a:lnTo>
                  <a:pt x="682497" y="0"/>
                </a:lnTo>
                <a:lnTo>
                  <a:pt x="682497" y="682497"/>
                </a:lnTo>
                <a:lnTo>
                  <a:pt x="0" y="682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89475" y="-57038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55514" y="5730689"/>
            <a:ext cx="9364819" cy="61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99"/>
              </a:lnSpc>
              <a:spcBef>
                <a:spcPct val="0"/>
              </a:spcBef>
            </a:pPr>
            <a:r>
              <a:rPr lang="en-US" sz="3695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For any queries or recommendations,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55514" y="2764429"/>
            <a:ext cx="9943231" cy="2650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43"/>
              </a:lnSpc>
            </a:pPr>
            <a:r>
              <a:rPr lang="en-US" sz="7530" spc="45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Thank You For Watching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39521" y="6738773"/>
            <a:ext cx="5437025" cy="435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49"/>
              </a:lnSpc>
              <a:spcBef>
                <a:spcPct val="0"/>
              </a:spcBef>
            </a:pPr>
            <a:r>
              <a:rPr lang="en-US" sz="2874" spc="14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anupam848484@gmail.com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57203" y="604778"/>
            <a:ext cx="9077445" cy="9077445"/>
          </a:xfrm>
          <a:custGeom>
            <a:avLst/>
            <a:gdLst/>
            <a:ahLst/>
            <a:cxnLst/>
            <a:rect r="r" b="b" t="t" l="l"/>
            <a:pathLst>
              <a:path h="9077445" w="9077445">
                <a:moveTo>
                  <a:pt x="0" y="0"/>
                </a:moveTo>
                <a:lnTo>
                  <a:pt x="9077444" y="0"/>
                </a:lnTo>
                <a:lnTo>
                  <a:pt x="9077444" y="9077444"/>
                </a:lnTo>
                <a:lnTo>
                  <a:pt x="0" y="9077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-5594900" y="4759325"/>
            <a:ext cx="11958151" cy="768350"/>
            <a:chOff x="0" y="0"/>
            <a:chExt cx="3149472" cy="2023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49472" cy="202364"/>
            </a:xfrm>
            <a:custGeom>
              <a:avLst/>
              <a:gdLst/>
              <a:ahLst/>
              <a:cxnLst/>
              <a:rect r="r" b="b" t="t" l="l"/>
              <a:pathLst>
                <a:path h="202364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202364"/>
                  </a:lnTo>
                  <a:lnTo>
                    <a:pt x="0" y="202364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04775"/>
              <a:ext cx="3149472" cy="3071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0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386292" y="2722068"/>
            <a:ext cx="5151983" cy="4842864"/>
          </a:xfrm>
          <a:custGeom>
            <a:avLst/>
            <a:gdLst/>
            <a:ahLst/>
            <a:cxnLst/>
            <a:rect r="r" b="b" t="t" l="l"/>
            <a:pathLst>
              <a:path h="4842864" w="5151983">
                <a:moveTo>
                  <a:pt x="0" y="0"/>
                </a:moveTo>
                <a:lnTo>
                  <a:pt x="5151983" y="0"/>
                </a:lnTo>
                <a:lnTo>
                  <a:pt x="5151983" y="4842864"/>
                </a:lnTo>
                <a:lnTo>
                  <a:pt x="0" y="48428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5400000">
            <a:off x="-3842428" y="4254700"/>
            <a:ext cx="843733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EBF7FC"/>
                </a:solidFill>
                <a:latin typeface="Elika Gorica"/>
                <a:ea typeface="Elika Gorica"/>
                <a:cs typeface="Elika Gorica"/>
                <a:sym typeface="Elika Gorica"/>
              </a:rPr>
              <a:t>AGENDA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70822" y="1746428"/>
            <a:ext cx="7433046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  <a:spcBef>
                <a:spcPct val="0"/>
              </a:spcBef>
            </a:pPr>
            <a:r>
              <a:rPr lang="en-US" sz="2800">
                <a:solidFill>
                  <a:srgbClr val="EBF7FC"/>
                </a:solidFill>
                <a:latin typeface="Now Bold"/>
                <a:ea typeface="Now Bold"/>
                <a:cs typeface="Now Bold"/>
                <a:sym typeface="Now Bold"/>
              </a:rPr>
              <a:t>Introduction about the company</a:t>
            </a:r>
          </a:p>
        </p:txBody>
      </p:sp>
      <p:sp>
        <p:nvSpPr>
          <p:cNvPr name="AutoShape 9" id="9"/>
          <p:cNvSpPr/>
          <p:nvPr/>
        </p:nvSpPr>
        <p:spPr>
          <a:xfrm>
            <a:off x="1370824" y="2644191"/>
            <a:ext cx="8912299" cy="4762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370822" y="3121266"/>
            <a:ext cx="7976334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  <a:spcBef>
                <a:spcPct val="0"/>
              </a:spcBef>
            </a:pPr>
            <a:r>
              <a:rPr lang="en-US" sz="2800">
                <a:solidFill>
                  <a:srgbClr val="EBF7FC"/>
                </a:solidFill>
                <a:latin typeface="Now Bold"/>
                <a:ea typeface="Now Bold"/>
                <a:cs typeface="Now Bold"/>
                <a:sym typeface="Now Bold"/>
              </a:rPr>
              <a:t>Problem Statement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70822" y="5870942"/>
            <a:ext cx="7777695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  <a:spcBef>
                <a:spcPct val="0"/>
              </a:spcBef>
            </a:pPr>
            <a:r>
              <a:rPr lang="en-US" sz="2800">
                <a:solidFill>
                  <a:srgbClr val="EBF7FC"/>
                </a:solidFill>
                <a:latin typeface="Now Bold"/>
                <a:ea typeface="Now Bold"/>
                <a:cs typeface="Now Bold"/>
                <a:sym typeface="Now Bold"/>
              </a:rPr>
              <a:t>About Data</a:t>
            </a:r>
          </a:p>
        </p:txBody>
      </p:sp>
      <p:sp>
        <p:nvSpPr>
          <p:cNvPr name="AutoShape 12" id="12"/>
          <p:cNvSpPr/>
          <p:nvPr/>
        </p:nvSpPr>
        <p:spPr>
          <a:xfrm flipV="true">
            <a:off x="1370827" y="6768705"/>
            <a:ext cx="8912299" cy="9525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370822" y="7250543"/>
            <a:ext cx="7825038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  <a:spcBef>
                <a:spcPct val="0"/>
              </a:spcBef>
            </a:pPr>
            <a:r>
              <a:rPr lang="en-US" sz="2800">
                <a:solidFill>
                  <a:srgbClr val="EBF7FC"/>
                </a:solidFill>
                <a:latin typeface="Now Bold"/>
                <a:ea typeface="Now Bold"/>
                <a:cs typeface="Now Bold"/>
                <a:sym typeface="Now Bold"/>
              </a:rPr>
              <a:t>Inisghts &amp; Recommendations</a:t>
            </a:r>
          </a:p>
        </p:txBody>
      </p:sp>
      <p:sp>
        <p:nvSpPr>
          <p:cNvPr name="AutoShape 14" id="14"/>
          <p:cNvSpPr/>
          <p:nvPr/>
        </p:nvSpPr>
        <p:spPr>
          <a:xfrm>
            <a:off x="1370824" y="4019029"/>
            <a:ext cx="8912299" cy="4762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1370822" y="4496104"/>
            <a:ext cx="7777695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  <a:spcBef>
                <a:spcPct val="0"/>
              </a:spcBef>
            </a:pPr>
            <a:r>
              <a:rPr lang="en-US" sz="2800">
                <a:solidFill>
                  <a:srgbClr val="EBF7FC"/>
                </a:solidFill>
                <a:latin typeface="Now Bold"/>
                <a:ea typeface="Now Bold"/>
                <a:cs typeface="Now Bold"/>
                <a:sym typeface="Now Bold"/>
              </a:rPr>
              <a:t>Objective</a:t>
            </a:r>
          </a:p>
        </p:txBody>
      </p:sp>
      <p:sp>
        <p:nvSpPr>
          <p:cNvPr name="AutoShape 16" id="16"/>
          <p:cNvSpPr/>
          <p:nvPr/>
        </p:nvSpPr>
        <p:spPr>
          <a:xfrm>
            <a:off x="1370824" y="5393867"/>
            <a:ext cx="8912299" cy="4762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28649" y="4737786"/>
            <a:ext cx="4432959" cy="1427059"/>
            <a:chOff x="0" y="0"/>
            <a:chExt cx="4289760" cy="13809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9806" cy="1380998"/>
            </a:xfrm>
            <a:custGeom>
              <a:avLst/>
              <a:gdLst/>
              <a:ahLst/>
              <a:cxnLst/>
              <a:rect r="r" b="b" t="t" l="l"/>
              <a:pathLst>
                <a:path h="1380998" w="4289806">
                  <a:moveTo>
                    <a:pt x="4013454" y="876173"/>
                  </a:moveTo>
                  <a:lnTo>
                    <a:pt x="3530854" y="0"/>
                  </a:lnTo>
                  <a:lnTo>
                    <a:pt x="758825" y="0"/>
                  </a:lnTo>
                  <a:lnTo>
                    <a:pt x="279400" y="876173"/>
                  </a:lnTo>
                  <a:lnTo>
                    <a:pt x="0" y="1380998"/>
                  </a:lnTo>
                  <a:lnTo>
                    <a:pt x="4289806" y="1380998"/>
                  </a:lnTo>
                  <a:lnTo>
                    <a:pt x="4013454" y="876173"/>
                  </a:lnTo>
                  <a:close/>
                </a:path>
              </a:pathLst>
            </a:custGeom>
            <a:solidFill>
              <a:srgbClr val="4BD1F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761968" y="2024292"/>
            <a:ext cx="2769297" cy="2611562"/>
            <a:chOff x="0" y="0"/>
            <a:chExt cx="2679840" cy="2527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79827" cy="2527173"/>
            </a:xfrm>
            <a:custGeom>
              <a:avLst/>
              <a:gdLst/>
              <a:ahLst/>
              <a:cxnLst/>
              <a:rect r="r" b="b" t="t" l="l"/>
              <a:pathLst>
                <a:path h="2527173" w="2679827">
                  <a:moveTo>
                    <a:pt x="1343152" y="0"/>
                  </a:moveTo>
                  <a:lnTo>
                    <a:pt x="0" y="2527173"/>
                  </a:lnTo>
                  <a:lnTo>
                    <a:pt x="2679827" y="2527173"/>
                  </a:lnTo>
                  <a:lnTo>
                    <a:pt x="1343152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081955" y="7838179"/>
            <a:ext cx="8123371" cy="1571401"/>
            <a:chOff x="0" y="0"/>
            <a:chExt cx="7860960" cy="15206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860919" cy="1520698"/>
            </a:xfrm>
            <a:custGeom>
              <a:avLst/>
              <a:gdLst/>
              <a:ahLst/>
              <a:cxnLst/>
              <a:rect r="r" b="b" t="t" l="l"/>
              <a:pathLst>
                <a:path h="1520698" w="7860919">
                  <a:moveTo>
                    <a:pt x="879475" y="0"/>
                  </a:moveTo>
                  <a:lnTo>
                    <a:pt x="0" y="1520698"/>
                  </a:lnTo>
                  <a:lnTo>
                    <a:pt x="3933698" y="1520698"/>
                  </a:lnTo>
                  <a:lnTo>
                    <a:pt x="7860919" y="1520698"/>
                  </a:lnTo>
                  <a:lnTo>
                    <a:pt x="6981571" y="0"/>
                  </a:lnTo>
                  <a:lnTo>
                    <a:pt x="879475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062593" y="6283147"/>
            <a:ext cx="6168048" cy="1424082"/>
            <a:chOff x="0" y="0"/>
            <a:chExt cx="5968800" cy="13780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68746" cy="1378077"/>
            </a:xfrm>
            <a:custGeom>
              <a:avLst/>
              <a:gdLst/>
              <a:ahLst/>
              <a:cxnLst/>
              <a:rect r="r" b="b" t="t" l="l"/>
              <a:pathLst>
                <a:path h="1378077" w="5968746">
                  <a:moveTo>
                    <a:pt x="5194173" y="0"/>
                  </a:moveTo>
                  <a:lnTo>
                    <a:pt x="774700" y="0"/>
                  </a:lnTo>
                  <a:lnTo>
                    <a:pt x="0" y="1378077"/>
                  </a:lnTo>
                  <a:lnTo>
                    <a:pt x="5968746" y="1378077"/>
                  </a:lnTo>
                  <a:lnTo>
                    <a:pt x="5194173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3380950" y="8003592"/>
            <a:ext cx="1525382" cy="1240575"/>
          </a:xfrm>
          <a:custGeom>
            <a:avLst/>
            <a:gdLst/>
            <a:ahLst/>
            <a:cxnLst/>
            <a:rect r="r" b="b" t="t" l="l"/>
            <a:pathLst>
              <a:path h="1240575" w="1525382">
                <a:moveTo>
                  <a:pt x="0" y="0"/>
                </a:moveTo>
                <a:lnTo>
                  <a:pt x="1525382" y="0"/>
                </a:lnTo>
                <a:lnTo>
                  <a:pt x="1525382" y="1240575"/>
                </a:lnTo>
                <a:lnTo>
                  <a:pt x="0" y="12405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128164" y="-2586935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3359890" y="7239384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 flipH="true">
            <a:off x="6876077" y="2304172"/>
            <a:ext cx="0" cy="5678656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3051256" y="2275760"/>
            <a:ext cx="2039615" cy="2108625"/>
          </a:xfrm>
          <a:custGeom>
            <a:avLst/>
            <a:gdLst/>
            <a:ahLst/>
            <a:cxnLst/>
            <a:rect r="r" b="b" t="t" l="l"/>
            <a:pathLst>
              <a:path h="2108625" w="2039615">
                <a:moveTo>
                  <a:pt x="0" y="0"/>
                </a:moveTo>
                <a:lnTo>
                  <a:pt x="2039615" y="0"/>
                </a:lnTo>
                <a:lnTo>
                  <a:pt x="2039615" y="2108625"/>
                </a:lnTo>
                <a:lnTo>
                  <a:pt x="0" y="21086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305654" y="2350937"/>
            <a:ext cx="1958271" cy="1958271"/>
          </a:xfrm>
          <a:custGeom>
            <a:avLst/>
            <a:gdLst/>
            <a:ahLst/>
            <a:cxnLst/>
            <a:rect r="r" b="b" t="t" l="l"/>
            <a:pathLst>
              <a:path h="1958271" w="1958271">
                <a:moveTo>
                  <a:pt x="0" y="0"/>
                </a:moveTo>
                <a:lnTo>
                  <a:pt x="1958271" y="0"/>
                </a:lnTo>
                <a:lnTo>
                  <a:pt x="1958271" y="1958271"/>
                </a:lnTo>
                <a:lnTo>
                  <a:pt x="0" y="19582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-10800000">
            <a:off x="340018" y="7147"/>
            <a:ext cx="5838496" cy="768350"/>
            <a:chOff x="0" y="0"/>
            <a:chExt cx="1537711" cy="20236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37711" cy="202364"/>
            </a:xfrm>
            <a:custGeom>
              <a:avLst/>
              <a:gdLst/>
              <a:ahLst/>
              <a:cxnLst/>
              <a:rect r="r" b="b" t="t" l="l"/>
              <a:pathLst>
                <a:path h="202364" w="1537711">
                  <a:moveTo>
                    <a:pt x="0" y="0"/>
                  </a:moveTo>
                  <a:lnTo>
                    <a:pt x="1537711" y="0"/>
                  </a:lnTo>
                  <a:lnTo>
                    <a:pt x="1537711" y="202364"/>
                  </a:lnTo>
                  <a:lnTo>
                    <a:pt x="0" y="202364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04775"/>
              <a:ext cx="1537711" cy="3071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00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3671939" y="3110021"/>
            <a:ext cx="968516" cy="1274364"/>
          </a:xfrm>
          <a:custGeom>
            <a:avLst/>
            <a:gdLst/>
            <a:ahLst/>
            <a:cxnLst/>
            <a:rect r="r" b="b" t="t" l="l"/>
            <a:pathLst>
              <a:path h="1274364" w="968516">
                <a:moveTo>
                  <a:pt x="0" y="0"/>
                </a:moveTo>
                <a:lnTo>
                  <a:pt x="968517" y="0"/>
                </a:lnTo>
                <a:lnTo>
                  <a:pt x="968517" y="1274364"/>
                </a:lnTo>
                <a:lnTo>
                  <a:pt x="0" y="127436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587639" y="4881060"/>
            <a:ext cx="1137117" cy="1156881"/>
          </a:xfrm>
          <a:custGeom>
            <a:avLst/>
            <a:gdLst/>
            <a:ahLst/>
            <a:cxnLst/>
            <a:rect r="r" b="b" t="t" l="l"/>
            <a:pathLst>
              <a:path h="1156881" w="1137117">
                <a:moveTo>
                  <a:pt x="0" y="0"/>
                </a:moveTo>
                <a:lnTo>
                  <a:pt x="1137117" y="0"/>
                </a:lnTo>
                <a:lnTo>
                  <a:pt x="1137117" y="1156881"/>
                </a:lnTo>
                <a:lnTo>
                  <a:pt x="0" y="115688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316082" y="6412495"/>
            <a:ext cx="1655117" cy="1149554"/>
          </a:xfrm>
          <a:custGeom>
            <a:avLst/>
            <a:gdLst/>
            <a:ahLst/>
            <a:cxnLst/>
            <a:rect r="r" b="b" t="t" l="l"/>
            <a:pathLst>
              <a:path h="1149554" w="1655117">
                <a:moveTo>
                  <a:pt x="0" y="0"/>
                </a:moveTo>
                <a:lnTo>
                  <a:pt x="1655117" y="0"/>
                </a:lnTo>
                <a:lnTo>
                  <a:pt x="1655117" y="1149554"/>
                </a:lnTo>
                <a:lnTo>
                  <a:pt x="0" y="114955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7271365" y="4803129"/>
            <a:ext cx="4026849" cy="1816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5"/>
              </a:lnSpc>
              <a:spcBef>
                <a:spcPct val="0"/>
              </a:spcBef>
            </a:pPr>
            <a:r>
              <a:rPr lang="en-US" sz="262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This advancement marks a transformative step in the company's mission to revolutionize connectivity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97538" y="4730751"/>
            <a:ext cx="4783251" cy="3057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71"/>
              </a:lnSpc>
              <a:spcBef>
                <a:spcPct val="0"/>
              </a:spcBef>
            </a:pPr>
            <a:r>
              <a:rPr lang="en-US" sz="25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WaveCon Telecom, a prominent leader in the telecommunications industry, has recently achieved a significant milestone with the launch of its 5G network service.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63037" y="62709"/>
            <a:ext cx="5515478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39"/>
              </a:lnSpc>
              <a:spcBef>
                <a:spcPct val="0"/>
              </a:spcBef>
            </a:pPr>
            <a:r>
              <a:rPr lang="en-US" sz="4199">
                <a:solidFill>
                  <a:srgbClr val="FFFFFF"/>
                </a:solidFill>
                <a:latin typeface="March Rough"/>
                <a:ea typeface="March Rough"/>
                <a:cs typeface="March Rough"/>
                <a:sym typeface="March Rough"/>
              </a:rPr>
              <a:t>ABOUT THE COMPANY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7600" y="0"/>
            <a:ext cx="6279570" cy="10287000"/>
          </a:xfrm>
          <a:custGeom>
            <a:avLst/>
            <a:gdLst/>
            <a:ahLst/>
            <a:cxnLst/>
            <a:rect r="r" b="b" t="t" l="l"/>
            <a:pathLst>
              <a:path h="10287000" w="6279570">
                <a:moveTo>
                  <a:pt x="0" y="0"/>
                </a:moveTo>
                <a:lnTo>
                  <a:pt x="6279571" y="0"/>
                </a:lnTo>
                <a:lnTo>
                  <a:pt x="62795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01" r="-11111" b="-90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97329" y="6667836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520658" y="3500800"/>
            <a:ext cx="1142373" cy="114237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799040" y="3749763"/>
            <a:ext cx="585607" cy="669613"/>
          </a:xfrm>
          <a:custGeom>
            <a:avLst/>
            <a:gdLst/>
            <a:ahLst/>
            <a:cxnLst/>
            <a:rect r="r" b="b" t="t" l="l"/>
            <a:pathLst>
              <a:path h="669613" w="585607">
                <a:moveTo>
                  <a:pt x="0" y="0"/>
                </a:moveTo>
                <a:lnTo>
                  <a:pt x="585608" y="0"/>
                </a:lnTo>
                <a:lnTo>
                  <a:pt x="585608" y="669613"/>
                </a:lnTo>
                <a:lnTo>
                  <a:pt x="0" y="6696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597011" y="1869489"/>
            <a:ext cx="9879016" cy="739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PROBLEM STATEMENT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66297" y="3271871"/>
            <a:ext cx="7831032" cy="2024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07"/>
              </a:lnSpc>
              <a:spcBef>
                <a:spcPct val="0"/>
              </a:spcBef>
            </a:pPr>
            <a:r>
              <a:rPr lang="en-US" sz="290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The company is navigating numerous challenges in the rapidly evolving telecom landscape, particularly following the introduction of 5G in May 2022.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860032"/>
          </a:xfrm>
          <a:custGeom>
            <a:avLst/>
            <a:gdLst/>
            <a:ahLst/>
            <a:cxnLst/>
            <a:rect r="r" b="b" t="t" l="l"/>
            <a:pathLst>
              <a:path h="3860032" w="18288000">
                <a:moveTo>
                  <a:pt x="0" y="0"/>
                </a:moveTo>
                <a:lnTo>
                  <a:pt x="18288000" y="0"/>
                </a:lnTo>
                <a:lnTo>
                  <a:pt x="18288000" y="3860032"/>
                </a:lnTo>
                <a:lnTo>
                  <a:pt x="0" y="3860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7827" r="0" b="-1078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314825" y="0"/>
            <a:ext cx="9658350" cy="10287000"/>
            <a:chOff x="0" y="0"/>
            <a:chExt cx="254376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4376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43763">
                  <a:moveTo>
                    <a:pt x="0" y="0"/>
                  </a:moveTo>
                  <a:lnTo>
                    <a:pt x="2543763" y="0"/>
                  </a:lnTo>
                  <a:lnTo>
                    <a:pt x="25437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4376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021151" y="2372600"/>
            <a:ext cx="8245699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87"/>
              </a:lnSpc>
              <a:spcBef>
                <a:spcPct val="0"/>
              </a:spcBef>
            </a:pPr>
            <a:r>
              <a:rPr lang="en-US" sz="473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GOAL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60696" y="4216569"/>
            <a:ext cx="4256332" cy="128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5"/>
              </a:lnSpc>
            </a:pPr>
            <a:r>
              <a:rPr lang="en-US" sz="3757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Communication</a:t>
            </a:r>
          </a:p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</a:p>
        </p:txBody>
      </p:sp>
      <p:sp>
        <p:nvSpPr>
          <p:cNvPr name="AutoShape 8" id="8"/>
          <p:cNvSpPr/>
          <p:nvPr/>
        </p:nvSpPr>
        <p:spPr>
          <a:xfrm>
            <a:off x="5021151" y="6478148"/>
            <a:ext cx="8735422" cy="0"/>
          </a:xfrm>
          <a:prstGeom prst="line">
            <a:avLst/>
          </a:prstGeom>
          <a:ln cap="flat" w="47625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5937552" y="5762273"/>
            <a:ext cx="6902620" cy="384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Effectively convey the insights.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19726" y="6752440"/>
            <a:ext cx="7138272" cy="62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Decision Making</a:t>
            </a:r>
          </a:p>
        </p:txBody>
      </p:sp>
      <p:sp>
        <p:nvSpPr>
          <p:cNvPr name="AutoShape 11" id="11"/>
          <p:cNvSpPr/>
          <p:nvPr/>
        </p:nvSpPr>
        <p:spPr>
          <a:xfrm>
            <a:off x="5021151" y="9130445"/>
            <a:ext cx="8735422" cy="0"/>
          </a:xfrm>
          <a:prstGeom prst="line">
            <a:avLst/>
          </a:prstGeom>
          <a:ln cap="flat" w="47625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5937552" y="7640919"/>
            <a:ext cx="6902620" cy="1159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Equip stakeholders with a comprehensive understanding to enable informed, data-driven decision-making.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13163">
            <a:off x="-4261137" y="6573910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67961" y="8412696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84095" y="8412696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03955" y="8412696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574384" y="4728512"/>
            <a:ext cx="4297048" cy="4206015"/>
            <a:chOff x="0" y="0"/>
            <a:chExt cx="1131733" cy="11077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31733" cy="1107757"/>
            </a:xfrm>
            <a:custGeom>
              <a:avLst/>
              <a:gdLst/>
              <a:ahLst/>
              <a:cxnLst/>
              <a:rect r="r" b="b" t="t" l="l"/>
              <a:pathLst>
                <a:path h="1107757" w="1131733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277268" y="4728512"/>
            <a:ext cx="4297048" cy="4206015"/>
            <a:chOff x="0" y="0"/>
            <a:chExt cx="1131733" cy="110775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31733" cy="1107757"/>
            </a:xfrm>
            <a:custGeom>
              <a:avLst/>
              <a:gdLst/>
              <a:ahLst/>
              <a:cxnLst/>
              <a:rect r="r" b="b" t="t" l="l"/>
              <a:pathLst>
                <a:path h="1107757" w="1131733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983891" y="4728512"/>
            <a:ext cx="4297048" cy="4206015"/>
            <a:chOff x="0" y="0"/>
            <a:chExt cx="1131733" cy="110775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31733" cy="1107757"/>
            </a:xfrm>
            <a:custGeom>
              <a:avLst/>
              <a:gdLst/>
              <a:ahLst/>
              <a:cxnLst/>
              <a:rect r="r" b="b" t="t" l="l"/>
              <a:pathLst>
                <a:path h="1107757" w="1131733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1313163">
            <a:off x="14330817" y="-1655690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682028" y="4810151"/>
            <a:ext cx="2084735" cy="2298104"/>
          </a:xfrm>
          <a:custGeom>
            <a:avLst/>
            <a:gdLst/>
            <a:ahLst/>
            <a:cxnLst/>
            <a:rect r="r" b="b" t="t" l="l"/>
            <a:pathLst>
              <a:path h="2298104" w="2084735">
                <a:moveTo>
                  <a:pt x="0" y="0"/>
                </a:moveTo>
                <a:lnTo>
                  <a:pt x="2084735" y="0"/>
                </a:lnTo>
                <a:lnTo>
                  <a:pt x="2084735" y="2298104"/>
                </a:lnTo>
                <a:lnTo>
                  <a:pt x="0" y="22981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585804" y="608485"/>
            <a:ext cx="8197288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31"/>
              </a:lnSpc>
              <a:spcBef>
                <a:spcPct val="0"/>
              </a:spcBef>
            </a:pPr>
            <a:r>
              <a:rPr lang="en-US" sz="377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DATA OVERVIEW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347938" y="2048434"/>
            <a:ext cx="10596820" cy="485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3"/>
              </a:lnSpc>
            </a:pPr>
            <a:r>
              <a:rPr lang="en-US" sz="294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WaveCon has established a strong presence across 15 cities.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941951" y="7529590"/>
            <a:ext cx="2395164" cy="553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54"/>
              </a:lnSpc>
              <a:spcBef>
                <a:spcPct val="0"/>
              </a:spcBef>
            </a:pPr>
            <a:r>
              <a:rPr lang="en-US" sz="3300">
                <a:solidFill>
                  <a:srgbClr val="39B54A"/>
                </a:solidFill>
                <a:latin typeface="DM Sans Bold"/>
                <a:ea typeface="DM Sans Bold"/>
                <a:cs typeface="DM Sans Bold"/>
                <a:sym typeface="DM Sans Bold"/>
              </a:rPr>
              <a:t>After 5G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338413" y="3153334"/>
            <a:ext cx="10596820" cy="999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57"/>
              </a:lnSpc>
            </a:pPr>
            <a:r>
              <a:rPr lang="en-US" sz="294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The analysis is based on data consolidated over an 8-month timeline.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996016" y="5582165"/>
            <a:ext cx="1453784" cy="127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5"/>
              </a:lnSpc>
            </a:pPr>
            <a:r>
              <a:rPr lang="en-US" sz="241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Jan </a:t>
            </a:r>
          </a:p>
          <a:p>
            <a:pPr algn="ctr">
              <a:lnSpc>
                <a:spcPts val="3375"/>
              </a:lnSpc>
            </a:pPr>
            <a:r>
              <a:rPr lang="en-US" sz="241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to </a:t>
            </a:r>
          </a:p>
          <a:p>
            <a:pPr algn="ctr">
              <a:lnSpc>
                <a:spcPts val="3375"/>
              </a:lnSpc>
              <a:spcBef>
                <a:spcPct val="0"/>
              </a:spcBef>
            </a:pPr>
            <a:r>
              <a:rPr lang="en-US" sz="241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Apr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526814" y="7529589"/>
            <a:ext cx="2395164" cy="553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53"/>
              </a:lnSpc>
              <a:spcBef>
                <a:spcPct val="0"/>
              </a:spcBef>
            </a:pPr>
            <a:r>
              <a:rPr lang="en-US" sz="3299">
                <a:solidFill>
                  <a:srgbClr val="224C8D"/>
                </a:solidFill>
                <a:latin typeface="DM Sans Bold"/>
                <a:ea typeface="DM Sans Bold"/>
                <a:cs typeface="DM Sans Bold"/>
                <a:sym typeface="DM Sans Bold"/>
              </a:rPr>
              <a:t>Before 5G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8400540" y="4810151"/>
            <a:ext cx="2084735" cy="2298104"/>
          </a:xfrm>
          <a:custGeom>
            <a:avLst/>
            <a:gdLst/>
            <a:ahLst/>
            <a:cxnLst/>
            <a:rect r="r" b="b" t="t" l="l"/>
            <a:pathLst>
              <a:path h="2298104" w="2084735">
                <a:moveTo>
                  <a:pt x="0" y="0"/>
                </a:moveTo>
                <a:lnTo>
                  <a:pt x="2084735" y="0"/>
                </a:lnTo>
                <a:lnTo>
                  <a:pt x="2084735" y="2298104"/>
                </a:lnTo>
                <a:lnTo>
                  <a:pt x="0" y="22981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8706561" y="5911578"/>
            <a:ext cx="1472694" cy="41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5"/>
              </a:lnSpc>
              <a:spcBef>
                <a:spcPct val="0"/>
              </a:spcBef>
            </a:pPr>
            <a:r>
              <a:rPr lang="en-US" sz="241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May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886035" y="7529589"/>
            <a:ext cx="3113746" cy="553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54"/>
              </a:lnSpc>
              <a:spcBef>
                <a:spcPct val="0"/>
              </a:spcBef>
            </a:pPr>
            <a:r>
              <a:rPr lang="en-US" sz="3300" strike="noStrike" u="none">
                <a:solidFill>
                  <a:srgbClr val="F1945B"/>
                </a:solidFill>
                <a:latin typeface="DM Sans Bold"/>
                <a:ea typeface="DM Sans Bold"/>
                <a:cs typeface="DM Sans Bold"/>
                <a:sym typeface="DM Sans Bold"/>
              </a:rPr>
              <a:t>5G Rolled- Out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3088791" y="4810151"/>
            <a:ext cx="2084735" cy="2298104"/>
          </a:xfrm>
          <a:custGeom>
            <a:avLst/>
            <a:gdLst/>
            <a:ahLst/>
            <a:cxnLst/>
            <a:rect r="r" b="b" t="t" l="l"/>
            <a:pathLst>
              <a:path h="2298104" w="2084735">
                <a:moveTo>
                  <a:pt x="0" y="0"/>
                </a:moveTo>
                <a:lnTo>
                  <a:pt x="2084736" y="0"/>
                </a:lnTo>
                <a:lnTo>
                  <a:pt x="2084736" y="2298104"/>
                </a:lnTo>
                <a:lnTo>
                  <a:pt x="0" y="22981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3412641" y="5582165"/>
            <a:ext cx="1453784" cy="127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5"/>
              </a:lnSpc>
            </a:pPr>
            <a:r>
              <a:rPr lang="en-US" sz="241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Jun </a:t>
            </a:r>
          </a:p>
          <a:p>
            <a:pPr algn="ctr">
              <a:lnSpc>
                <a:spcPts val="3375"/>
              </a:lnSpc>
            </a:pPr>
            <a:r>
              <a:rPr lang="en-US" sz="241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to </a:t>
            </a:r>
          </a:p>
          <a:p>
            <a:pPr algn="ctr">
              <a:lnSpc>
                <a:spcPts val="3375"/>
              </a:lnSpc>
              <a:spcBef>
                <a:spcPct val="0"/>
              </a:spcBef>
            </a:pPr>
            <a:r>
              <a:rPr lang="en-US" sz="241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Sept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5983596" y="0"/>
            <a:ext cx="15430157" cy="10545890"/>
            <a:chOff x="0" y="0"/>
            <a:chExt cx="5508856" cy="37650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91" t="0" r="-1291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10800000">
            <a:off x="13367400" y="-279819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49619" y="1519832"/>
            <a:ext cx="1305143" cy="1536995"/>
          </a:xfrm>
          <a:custGeom>
            <a:avLst/>
            <a:gdLst/>
            <a:ahLst/>
            <a:cxnLst/>
            <a:rect r="r" b="b" t="t" l="l"/>
            <a:pathLst>
              <a:path h="1536995" w="1305143">
                <a:moveTo>
                  <a:pt x="0" y="0"/>
                </a:moveTo>
                <a:lnTo>
                  <a:pt x="1305144" y="0"/>
                </a:lnTo>
                <a:lnTo>
                  <a:pt x="1305144" y="1536995"/>
                </a:lnTo>
                <a:lnTo>
                  <a:pt x="0" y="15369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473595" y="3361627"/>
            <a:ext cx="8457192" cy="152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IMPACT ON REVENUE POST 5G LAUNCH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067413" y="5145978"/>
            <a:ext cx="7863374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US" sz="3000" spc="294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What is the impact of the 5G launch on revenue?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13163">
            <a:off x="-4261137" y="6573910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313163">
            <a:off x="14330817" y="-1655690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34959" y="1639710"/>
            <a:ext cx="634277" cy="634277"/>
          </a:xfrm>
          <a:custGeom>
            <a:avLst/>
            <a:gdLst/>
            <a:ahLst/>
            <a:cxnLst/>
            <a:rect r="r" b="b" t="t" l="l"/>
            <a:pathLst>
              <a:path h="634277" w="634277">
                <a:moveTo>
                  <a:pt x="0" y="0"/>
                </a:moveTo>
                <a:lnTo>
                  <a:pt x="634277" y="0"/>
                </a:lnTo>
                <a:lnTo>
                  <a:pt x="634277" y="634277"/>
                </a:lnTo>
                <a:lnTo>
                  <a:pt x="0" y="634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5682" y="2539048"/>
            <a:ext cx="3532831" cy="390608"/>
          </a:xfrm>
          <a:custGeom>
            <a:avLst/>
            <a:gdLst/>
            <a:ahLst/>
            <a:cxnLst/>
            <a:rect r="r" b="b" t="t" l="l"/>
            <a:pathLst>
              <a:path h="390608" w="3532831">
                <a:moveTo>
                  <a:pt x="0" y="0"/>
                </a:moveTo>
                <a:lnTo>
                  <a:pt x="3532831" y="0"/>
                </a:lnTo>
                <a:lnTo>
                  <a:pt x="3532831" y="390608"/>
                </a:lnTo>
                <a:lnTo>
                  <a:pt x="0" y="3906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212460" y="1187431"/>
            <a:ext cx="2445133" cy="1546921"/>
          </a:xfrm>
          <a:custGeom>
            <a:avLst/>
            <a:gdLst/>
            <a:ahLst/>
            <a:cxnLst/>
            <a:rect r="r" b="b" t="t" l="l"/>
            <a:pathLst>
              <a:path h="1546921" w="2445133">
                <a:moveTo>
                  <a:pt x="0" y="0"/>
                </a:moveTo>
                <a:lnTo>
                  <a:pt x="2445133" y="0"/>
                </a:lnTo>
                <a:lnTo>
                  <a:pt x="2445133" y="1546921"/>
                </a:lnTo>
                <a:lnTo>
                  <a:pt x="0" y="15469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041065" y="1543092"/>
            <a:ext cx="897155" cy="897155"/>
          </a:xfrm>
          <a:custGeom>
            <a:avLst/>
            <a:gdLst/>
            <a:ahLst/>
            <a:cxnLst/>
            <a:rect r="r" b="b" t="t" l="l"/>
            <a:pathLst>
              <a:path h="897155" w="897155">
                <a:moveTo>
                  <a:pt x="0" y="0"/>
                </a:moveTo>
                <a:lnTo>
                  <a:pt x="897155" y="0"/>
                </a:lnTo>
                <a:lnTo>
                  <a:pt x="897155" y="897155"/>
                </a:lnTo>
                <a:lnTo>
                  <a:pt x="0" y="8971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147879" y="4366126"/>
            <a:ext cx="11392499" cy="5510830"/>
          </a:xfrm>
          <a:custGeom>
            <a:avLst/>
            <a:gdLst/>
            <a:ahLst/>
            <a:cxnLst/>
            <a:rect r="r" b="b" t="t" l="l"/>
            <a:pathLst>
              <a:path h="5510830" w="11392499">
                <a:moveTo>
                  <a:pt x="0" y="0"/>
                </a:moveTo>
                <a:lnTo>
                  <a:pt x="11392499" y="0"/>
                </a:lnTo>
                <a:lnTo>
                  <a:pt x="11392499" y="5510830"/>
                </a:lnTo>
                <a:lnTo>
                  <a:pt x="0" y="55108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492306" y="1339828"/>
            <a:ext cx="2375726" cy="1398370"/>
          </a:xfrm>
          <a:custGeom>
            <a:avLst/>
            <a:gdLst/>
            <a:ahLst/>
            <a:cxnLst/>
            <a:rect r="r" b="b" t="t" l="l"/>
            <a:pathLst>
              <a:path h="1398370" w="2375726">
                <a:moveTo>
                  <a:pt x="0" y="0"/>
                </a:moveTo>
                <a:lnTo>
                  <a:pt x="2375726" y="0"/>
                </a:lnTo>
                <a:lnTo>
                  <a:pt x="2375726" y="1398371"/>
                </a:lnTo>
                <a:lnTo>
                  <a:pt x="0" y="13983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7965" y="1315454"/>
            <a:ext cx="2437919" cy="1223594"/>
          </a:xfrm>
          <a:custGeom>
            <a:avLst/>
            <a:gdLst/>
            <a:ahLst/>
            <a:cxnLst/>
            <a:rect r="r" b="b" t="t" l="l"/>
            <a:pathLst>
              <a:path h="1223594" w="2437919">
                <a:moveTo>
                  <a:pt x="0" y="0"/>
                </a:moveTo>
                <a:lnTo>
                  <a:pt x="2437919" y="0"/>
                </a:lnTo>
                <a:lnTo>
                  <a:pt x="2437919" y="1223594"/>
                </a:lnTo>
                <a:lnTo>
                  <a:pt x="0" y="12235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688311" y="1324619"/>
            <a:ext cx="2437919" cy="1205263"/>
          </a:xfrm>
          <a:custGeom>
            <a:avLst/>
            <a:gdLst/>
            <a:ahLst/>
            <a:cxnLst/>
            <a:rect r="r" b="b" t="t" l="l"/>
            <a:pathLst>
              <a:path h="1205263" w="2437919">
                <a:moveTo>
                  <a:pt x="0" y="0"/>
                </a:moveTo>
                <a:lnTo>
                  <a:pt x="2437918" y="0"/>
                </a:lnTo>
                <a:lnTo>
                  <a:pt x="2437918" y="1205263"/>
                </a:lnTo>
                <a:lnTo>
                  <a:pt x="0" y="12052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883492" y="2981610"/>
            <a:ext cx="2236771" cy="1251409"/>
          </a:xfrm>
          <a:custGeom>
            <a:avLst/>
            <a:gdLst/>
            <a:ahLst/>
            <a:cxnLst/>
            <a:rect r="r" b="b" t="t" l="l"/>
            <a:pathLst>
              <a:path h="1251409" w="2236771">
                <a:moveTo>
                  <a:pt x="0" y="0"/>
                </a:moveTo>
                <a:lnTo>
                  <a:pt x="2236771" y="0"/>
                </a:lnTo>
                <a:lnTo>
                  <a:pt x="2236771" y="1251409"/>
                </a:lnTo>
                <a:lnTo>
                  <a:pt x="0" y="125140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DAGL128SsoY</dc:identifier>
  <dcterms:modified xsi:type="dcterms:W3CDTF">2011-08-01T06:04:30Z</dcterms:modified>
  <cp:revision>1</cp:revision>
  <dc:title>Wavecon Telecom Analysi</dc:title>
</cp:coreProperties>
</file>